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handoutMasterIdLst>
    <p:handoutMasterId r:id="rId18"/>
  </p:handoutMasterIdLst>
  <p:sldIdLst>
    <p:sldId id="284" r:id="rId5"/>
    <p:sldId id="362" r:id="rId6"/>
    <p:sldId id="394" r:id="rId7"/>
    <p:sldId id="399" r:id="rId8"/>
    <p:sldId id="419" r:id="rId9"/>
    <p:sldId id="420" r:id="rId10"/>
    <p:sldId id="393" r:id="rId11"/>
    <p:sldId id="386" r:id="rId12"/>
    <p:sldId id="380" r:id="rId13"/>
    <p:sldId id="379" r:id="rId14"/>
    <p:sldId id="416" r:id="rId15"/>
    <p:sldId id="311" r:id="rId16"/>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initials="BCB/JGB" lastIdx="5" clrIdx="0"/>
  <p:cmAuthor id="7" name="Susan Karol" initials="SK [2]" lastIdx="19" clrIdx="7">
    <p:extLst>
      <p:ext uri="{19B8F6BF-5375-455C-9EA6-DF929625EA0E}">
        <p15:presenceInfo xmlns:p15="http://schemas.microsoft.com/office/powerpoint/2012/main" userId="Susan Karol" providerId="None"/>
      </p:ext>
    </p:extLst>
  </p:cmAuthor>
  <p:cmAuthor id="1" name="Tyra Wittenborn" initials="TW" lastIdx="8" clrIdx="1"/>
  <p:cmAuthor id="8" name="Rachel Ryan Pedersen" initials="RRP" lastIdx="5" clrIdx="8">
    <p:extLst>
      <p:ext uri="{19B8F6BF-5375-455C-9EA6-DF929625EA0E}">
        <p15:presenceInfo xmlns:p15="http://schemas.microsoft.com/office/powerpoint/2012/main" userId="Rachel Ryan Pedersen" providerId="None"/>
      </p:ext>
    </p:extLst>
  </p:cmAuthor>
  <p:cmAuthor id="2" name="BONNIE HILLSBERG" initials="BH" lastIdx="11" clrIdx="2"/>
  <p:cmAuthor id="3" name="Georgeline Sparks" initials="" lastIdx="0" clrIdx="3"/>
  <p:cmAuthor id="4" name="Rachel Ryan" initials="RR" lastIdx="11" clrIdx="4"/>
  <p:cmAuthor id="5" name="Georgeline Sparks" initials="GS" lastIdx="32" clrIdx="5">
    <p:extLst>
      <p:ext uri="{19B8F6BF-5375-455C-9EA6-DF929625EA0E}">
        <p15:presenceInfo xmlns:p15="http://schemas.microsoft.com/office/powerpoint/2012/main" userId="S-1-5-21-4095628063-3556742122-3606576086-74458" providerId="AD"/>
      </p:ext>
    </p:extLst>
  </p:cmAuthor>
  <p:cmAuthor id="6" name="Susan Karol" initials="SK" lastIdx="13" clrIdx="6">
    <p:extLst>
      <p:ext uri="{19B8F6BF-5375-455C-9EA6-DF929625EA0E}">
        <p15:presenceInfo xmlns:p15="http://schemas.microsoft.com/office/powerpoint/2012/main" userId="S-1-5-21-4095628063-3556742122-3606576086-1609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2711" autoAdjust="0"/>
  </p:normalViewPr>
  <p:slideViewPr>
    <p:cSldViewPr>
      <p:cViewPr varScale="1">
        <p:scale>
          <a:sx n="50" d="100"/>
          <a:sy n="50" d="100"/>
        </p:scale>
        <p:origin x="1708" y="3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0592" cy="465138"/>
          </a:xfrm>
          <a:prstGeom prst="rect">
            <a:avLst/>
          </a:prstGeom>
        </p:spPr>
        <p:txBody>
          <a:bodyPr vert="horz" lIns="92531" tIns="46265" rIns="92531" bIns="46265" rtlCol="0"/>
          <a:lstStyle>
            <a:lvl1pPr algn="l">
              <a:defRPr sz="1200"/>
            </a:lvl1pPr>
          </a:lstStyle>
          <a:p>
            <a:endParaRPr lang="en-US"/>
          </a:p>
        </p:txBody>
      </p:sp>
      <p:sp>
        <p:nvSpPr>
          <p:cNvPr id="3" name="Date Placeholder 2"/>
          <p:cNvSpPr>
            <a:spLocks noGrp="1"/>
          </p:cNvSpPr>
          <p:nvPr>
            <p:ph type="dt" sz="quarter" idx="1"/>
          </p:nvPr>
        </p:nvSpPr>
        <p:spPr>
          <a:xfrm>
            <a:off x="3974536" y="1"/>
            <a:ext cx="3040592" cy="465138"/>
          </a:xfrm>
          <a:prstGeom prst="rect">
            <a:avLst/>
          </a:prstGeom>
        </p:spPr>
        <p:txBody>
          <a:bodyPr vert="horz" lIns="92531" tIns="46265" rIns="92531" bIns="46265" rtlCol="0"/>
          <a:lstStyle>
            <a:lvl1pPr algn="r">
              <a:defRPr sz="1200"/>
            </a:lvl1pPr>
          </a:lstStyle>
          <a:p>
            <a:fld id="{27510EEC-825F-4967-A01A-AB01459C5B77}" type="datetimeFigureOut">
              <a:rPr lang="en-US" smtClean="0"/>
              <a:t>07/28/2020</a:t>
            </a:fld>
            <a:endParaRPr lang="en-US"/>
          </a:p>
        </p:txBody>
      </p:sp>
      <p:sp>
        <p:nvSpPr>
          <p:cNvPr id="4" name="Footer Placeholder 3"/>
          <p:cNvSpPr>
            <a:spLocks noGrp="1"/>
          </p:cNvSpPr>
          <p:nvPr>
            <p:ph type="ftr" sz="quarter" idx="2"/>
          </p:nvPr>
        </p:nvSpPr>
        <p:spPr>
          <a:xfrm>
            <a:off x="0" y="8835999"/>
            <a:ext cx="3040592" cy="465138"/>
          </a:xfrm>
          <a:prstGeom prst="rect">
            <a:avLst/>
          </a:prstGeom>
        </p:spPr>
        <p:txBody>
          <a:bodyPr vert="horz" lIns="92531" tIns="46265" rIns="92531" bIns="46265" rtlCol="0" anchor="b"/>
          <a:lstStyle>
            <a:lvl1pPr algn="l">
              <a:defRPr sz="1200"/>
            </a:lvl1pPr>
          </a:lstStyle>
          <a:p>
            <a:endParaRPr lang="en-US"/>
          </a:p>
        </p:txBody>
      </p:sp>
      <p:sp>
        <p:nvSpPr>
          <p:cNvPr id="5" name="Slide Number Placeholder 4"/>
          <p:cNvSpPr>
            <a:spLocks noGrp="1"/>
          </p:cNvSpPr>
          <p:nvPr>
            <p:ph type="sldNum" sz="quarter" idx="3"/>
          </p:nvPr>
        </p:nvSpPr>
        <p:spPr>
          <a:xfrm>
            <a:off x="3974536" y="8835999"/>
            <a:ext cx="3040592" cy="465138"/>
          </a:xfrm>
          <a:prstGeom prst="rect">
            <a:avLst/>
          </a:prstGeom>
        </p:spPr>
        <p:txBody>
          <a:bodyPr vert="horz" lIns="92531" tIns="46265" rIns="92531" bIns="46265" rtlCol="0" anchor="b"/>
          <a:lstStyle>
            <a:lvl1pPr algn="r">
              <a:defRPr sz="1200"/>
            </a:lvl1pPr>
          </a:lstStyle>
          <a:p>
            <a:fld id="{21894EF1-1E59-4A7E-A41F-E8DAA5724CBF}" type="slidenum">
              <a:rPr lang="en-US" smtClean="0"/>
              <a:t>‹#›</a:t>
            </a:fld>
            <a:endParaRPr lang="en-US"/>
          </a:p>
        </p:txBody>
      </p:sp>
    </p:spTree>
    <p:extLst>
      <p:ext uri="{BB962C8B-B14F-4D97-AF65-F5344CB8AC3E}">
        <p14:creationId xmlns:p14="http://schemas.microsoft.com/office/powerpoint/2010/main" val="398586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0592" cy="465138"/>
          </a:xfrm>
          <a:prstGeom prst="rect">
            <a:avLst/>
          </a:prstGeom>
        </p:spPr>
        <p:txBody>
          <a:bodyPr vert="horz" lIns="93230" tIns="46615" rIns="93230" bIns="46615" rtlCol="0"/>
          <a:lstStyle>
            <a:lvl1pPr algn="l">
              <a:defRPr sz="1200"/>
            </a:lvl1pPr>
          </a:lstStyle>
          <a:p>
            <a:endParaRPr lang="en-US"/>
          </a:p>
        </p:txBody>
      </p:sp>
      <p:sp>
        <p:nvSpPr>
          <p:cNvPr id="3" name="Date Placeholder 2"/>
          <p:cNvSpPr>
            <a:spLocks noGrp="1"/>
          </p:cNvSpPr>
          <p:nvPr>
            <p:ph type="dt" idx="1"/>
          </p:nvPr>
        </p:nvSpPr>
        <p:spPr>
          <a:xfrm>
            <a:off x="3974536" y="1"/>
            <a:ext cx="3040592" cy="465138"/>
          </a:xfrm>
          <a:prstGeom prst="rect">
            <a:avLst/>
          </a:prstGeom>
        </p:spPr>
        <p:txBody>
          <a:bodyPr vert="horz" lIns="93230" tIns="46615" rIns="93230" bIns="46615" rtlCol="0"/>
          <a:lstStyle>
            <a:lvl1pPr algn="r">
              <a:defRPr sz="1200"/>
            </a:lvl1pPr>
          </a:lstStyle>
          <a:p>
            <a:fld id="{591E6FEA-B42B-4FB1-9EC1-F0371EE85EB6}" type="datetimeFigureOut">
              <a:rPr lang="en-US" smtClean="0"/>
              <a:t>07/28/2020</a:t>
            </a:fld>
            <a:endParaRPr lang="en-US"/>
          </a:p>
        </p:txBody>
      </p:sp>
      <p:sp>
        <p:nvSpPr>
          <p:cNvPr id="4" name="Slide Image Placeholder 3"/>
          <p:cNvSpPr>
            <a:spLocks noGrp="1" noRot="1" noChangeAspect="1"/>
          </p:cNvSpPr>
          <p:nvPr>
            <p:ph type="sldImg" idx="2"/>
          </p:nvPr>
        </p:nvSpPr>
        <p:spPr>
          <a:xfrm>
            <a:off x="1182688" y="696913"/>
            <a:ext cx="4651375" cy="3489325"/>
          </a:xfrm>
          <a:prstGeom prst="rect">
            <a:avLst/>
          </a:prstGeom>
          <a:noFill/>
          <a:ln w="12700">
            <a:solidFill>
              <a:prstClr val="black"/>
            </a:solidFill>
          </a:ln>
        </p:spPr>
        <p:txBody>
          <a:bodyPr vert="horz" lIns="93230" tIns="46615" rIns="93230" bIns="46615" rtlCol="0" anchor="ctr"/>
          <a:lstStyle/>
          <a:p>
            <a:endParaRPr lang="en-US"/>
          </a:p>
        </p:txBody>
      </p:sp>
      <p:sp>
        <p:nvSpPr>
          <p:cNvPr id="5" name="Notes Placeholder 4"/>
          <p:cNvSpPr>
            <a:spLocks noGrp="1"/>
          </p:cNvSpPr>
          <p:nvPr>
            <p:ph type="body" sz="quarter" idx="3"/>
          </p:nvPr>
        </p:nvSpPr>
        <p:spPr>
          <a:xfrm>
            <a:off x="701675" y="4418808"/>
            <a:ext cx="5613400" cy="4186238"/>
          </a:xfrm>
          <a:prstGeom prst="rect">
            <a:avLst/>
          </a:prstGeom>
        </p:spPr>
        <p:txBody>
          <a:bodyPr vert="horz" lIns="93230" tIns="46615" rIns="93230" bIns="466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9"/>
            <a:ext cx="3040592" cy="465138"/>
          </a:xfrm>
          <a:prstGeom prst="rect">
            <a:avLst/>
          </a:prstGeom>
        </p:spPr>
        <p:txBody>
          <a:bodyPr vert="horz" lIns="93230" tIns="46615" rIns="93230" bIns="46615" rtlCol="0" anchor="b"/>
          <a:lstStyle>
            <a:lvl1pPr algn="l">
              <a:defRPr sz="1200"/>
            </a:lvl1pPr>
          </a:lstStyle>
          <a:p>
            <a:endParaRPr lang="en-US"/>
          </a:p>
        </p:txBody>
      </p:sp>
      <p:sp>
        <p:nvSpPr>
          <p:cNvPr id="7" name="Slide Number Placeholder 6"/>
          <p:cNvSpPr>
            <a:spLocks noGrp="1"/>
          </p:cNvSpPr>
          <p:nvPr>
            <p:ph type="sldNum" sz="quarter" idx="5"/>
          </p:nvPr>
        </p:nvSpPr>
        <p:spPr>
          <a:xfrm>
            <a:off x="3974536" y="8835999"/>
            <a:ext cx="3040592" cy="465138"/>
          </a:xfrm>
          <a:prstGeom prst="rect">
            <a:avLst/>
          </a:prstGeom>
        </p:spPr>
        <p:txBody>
          <a:bodyPr vert="horz" lIns="93230" tIns="46615" rIns="93230" bIns="46615" rtlCol="0" anchor="b"/>
          <a:lstStyle>
            <a:lvl1pPr algn="r">
              <a:defRPr sz="1200"/>
            </a:lvl1pPr>
          </a:lstStyle>
          <a:p>
            <a:fld id="{6411830E-0D52-4473-BF59-F36B215BDC4B}" type="slidenum">
              <a:rPr lang="en-US" smtClean="0"/>
              <a:t>‹#›</a:t>
            </a:fld>
            <a:endParaRPr lang="en-US"/>
          </a:p>
        </p:txBody>
      </p:sp>
    </p:spTree>
    <p:extLst>
      <p:ext uri="{BB962C8B-B14F-4D97-AF65-F5344CB8AC3E}">
        <p14:creationId xmlns:p14="http://schemas.microsoft.com/office/powerpoint/2010/main" val="5138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o.cms.gov/AI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o.cms.gov/AIA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p>
        </p:txBody>
      </p:sp>
      <p:sp>
        <p:nvSpPr>
          <p:cNvPr id="4" name="Slide Number Placeholder 3"/>
          <p:cNvSpPr>
            <a:spLocks noGrp="1"/>
          </p:cNvSpPr>
          <p:nvPr>
            <p:ph type="sldNum" sz="quarter" idx="10"/>
          </p:nvPr>
        </p:nvSpPr>
        <p:spPr/>
        <p:txBody>
          <a:bodyPr/>
          <a:lstStyle/>
          <a:p>
            <a:fld id="{6411830E-0D52-4473-BF59-F36B215BDC4B}" type="slidenum">
              <a:rPr lang="en-US" smtClean="0"/>
              <a:t>1</a:t>
            </a:fld>
            <a:endParaRPr lang="en-US"/>
          </a:p>
        </p:txBody>
      </p:sp>
    </p:spTree>
    <p:extLst>
      <p:ext uri="{BB962C8B-B14F-4D97-AF65-F5344CB8AC3E}">
        <p14:creationId xmlns:p14="http://schemas.microsoft.com/office/powerpoint/2010/main" val="245127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CMS</a:t>
            </a:r>
            <a:r>
              <a:rPr lang="en-US" baseline="0" dirty="0"/>
              <a:t> holds several face to face trainings every year. However, due to the public health emergency, the remaining 10 face to face trainings will be held virtually like this one. To register or to see updated information on our new virtual trainings, please visit the website on the slide. </a:t>
            </a:r>
          </a:p>
        </p:txBody>
      </p:sp>
      <p:sp>
        <p:nvSpPr>
          <p:cNvPr id="4" name="Slide Number Placeholder 3"/>
          <p:cNvSpPr>
            <a:spLocks noGrp="1"/>
          </p:cNvSpPr>
          <p:nvPr>
            <p:ph type="sldNum" sz="quarter" idx="10"/>
          </p:nvPr>
        </p:nvSpPr>
        <p:spPr/>
        <p:txBody>
          <a:bodyPr/>
          <a:lstStyle/>
          <a:p>
            <a:fld id="{6411830E-0D52-4473-BF59-F36B215BDC4B}" type="slidenum">
              <a:rPr lang="en-US" smtClean="0"/>
              <a:t>10</a:t>
            </a:fld>
            <a:endParaRPr lang="en-US"/>
          </a:p>
        </p:txBody>
      </p:sp>
    </p:spTree>
    <p:extLst>
      <p:ext uri="{BB962C8B-B14F-4D97-AF65-F5344CB8AC3E}">
        <p14:creationId xmlns:p14="http://schemas.microsoft.com/office/powerpoint/2010/main" val="403353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11</a:t>
            </a:fld>
            <a:endParaRPr lang="en-US"/>
          </a:p>
        </p:txBody>
      </p:sp>
    </p:spTree>
    <p:extLst>
      <p:ext uri="{BB962C8B-B14F-4D97-AF65-F5344CB8AC3E}">
        <p14:creationId xmlns:p14="http://schemas.microsoft.com/office/powerpoint/2010/main" val="276150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joining us today. Do you have any questions? </a:t>
            </a:r>
          </a:p>
          <a:p>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12</a:t>
            </a:fld>
            <a:endParaRPr lang="en-US"/>
          </a:p>
        </p:txBody>
      </p:sp>
    </p:spTree>
    <p:extLst>
      <p:ext uri="{BB962C8B-B14F-4D97-AF65-F5344CB8AC3E}">
        <p14:creationId xmlns:p14="http://schemas.microsoft.com/office/powerpoint/2010/main" val="37294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office, the Division of Tribal Affairs or DTA, is part of CMS. Specifically, we’re part of the Children &amp; Adults Health Programs Group,</a:t>
            </a:r>
            <a:r>
              <a:rPr lang="en-US" baseline="0" dirty="0"/>
              <a:t> </a:t>
            </a:r>
            <a:r>
              <a:rPr lang="en-US" dirty="0"/>
              <a:t>abbreviated as</a:t>
            </a:r>
            <a:r>
              <a:rPr lang="en-US" baseline="0" dirty="0"/>
              <a:t> “</a:t>
            </a:r>
            <a:r>
              <a:rPr lang="en-US" baseline="0" dirty="0" smtClean="0"/>
              <a:t>CAP”,</a:t>
            </a:r>
            <a:r>
              <a:rPr lang="en-US" dirty="0" smtClean="0"/>
              <a:t> </a:t>
            </a:r>
            <a:r>
              <a:rPr lang="en-US" dirty="0"/>
              <a:t>within the Center for Medicaid and CHIP Services,</a:t>
            </a:r>
            <a:r>
              <a:rPr lang="en-US" baseline="0" dirty="0"/>
              <a:t> </a:t>
            </a:r>
            <a:r>
              <a:rPr lang="en-US" baseline="0" dirty="0" smtClean="0"/>
              <a:t>known as </a:t>
            </a:r>
            <a:r>
              <a:rPr lang="en-US" baseline="0" dirty="0"/>
              <a:t>CMCS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list of DTA staff and Native American Contacts or NACs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posted on our </a:t>
            </a:r>
            <a:r>
              <a:rPr lang="en-US" sz="1200" kern="1200" dirty="0" smtClean="0">
                <a:solidFill>
                  <a:schemeClr val="tx1"/>
                </a:solidFill>
                <a:effectLst/>
                <a:latin typeface="+mn-lt"/>
                <a:ea typeface="+mn-ea"/>
                <a:cs typeface="+mn-cs"/>
              </a:rPr>
              <a:t>website. </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Even though we’re located within Medicaid, we still work on all tribal issues that come up at CMS. We work closely with our partners in:</a:t>
            </a:r>
          </a:p>
          <a:p>
            <a:pPr marL="628581" lvl="1" indent="-171381">
              <a:buFont typeface="Arial" panose="020B0604020202020204" pitchFamily="34" charset="0"/>
              <a:buChar char="•"/>
            </a:pPr>
            <a:r>
              <a:rPr lang="en-US" dirty="0"/>
              <a:t>Medicare</a:t>
            </a:r>
          </a:p>
          <a:p>
            <a:pPr marL="628581" lvl="1" indent="-171381">
              <a:buFont typeface="Arial" panose="020B0604020202020204" pitchFamily="34" charset="0"/>
              <a:buChar char="•"/>
            </a:pPr>
            <a:r>
              <a:rPr lang="en-US" dirty="0"/>
              <a:t>Survey and Certification</a:t>
            </a:r>
          </a:p>
          <a:p>
            <a:pPr marL="628581" lvl="1" indent="-171381">
              <a:buFont typeface="Arial" panose="020B0604020202020204" pitchFamily="34" charset="0"/>
              <a:buChar char="•"/>
            </a:pPr>
            <a:r>
              <a:rPr lang="en-US" dirty="0"/>
              <a:t>The Marketplace</a:t>
            </a:r>
          </a:p>
          <a:p>
            <a:pPr marL="628581" lvl="1" indent="-171381">
              <a:buFont typeface="Arial" panose="020B0604020202020204" pitchFamily="34" charset="0"/>
              <a:buChar char="•"/>
            </a:pPr>
            <a:r>
              <a:rPr lang="en-US" dirty="0"/>
              <a:t>Data</a:t>
            </a:r>
            <a:r>
              <a:rPr lang="en-US" baseline="0" dirty="0"/>
              <a:t> and Information Technology offices</a:t>
            </a:r>
          </a:p>
          <a:p>
            <a:pPr marL="628581" lvl="1" indent="-171381">
              <a:buFont typeface="Arial" panose="020B0604020202020204" pitchFamily="34" charset="0"/>
              <a:buChar char="•"/>
            </a:pPr>
            <a:r>
              <a:rPr lang="en-US" baseline="0" dirty="0" smtClean="0"/>
              <a:t>The Office </a:t>
            </a:r>
            <a:r>
              <a:rPr lang="en-US" baseline="0" dirty="0"/>
              <a:t>of Minority Health </a:t>
            </a:r>
            <a:endParaRPr lang="en-US" baseline="0" dirty="0" smtClean="0"/>
          </a:p>
          <a:p>
            <a:pPr marL="628581" lvl="1" indent="-171381">
              <a:buFont typeface="Arial" panose="020B0604020202020204" pitchFamily="34" charset="0"/>
              <a:buChar char="•"/>
            </a:pPr>
            <a:r>
              <a:rPr lang="en-US" baseline="0" dirty="0" smtClean="0"/>
              <a:t>and </a:t>
            </a:r>
            <a:r>
              <a:rPr lang="en-US" baseline="0" dirty="0"/>
              <a:t>other offices.</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a:p>
        </p:txBody>
      </p:sp>
    </p:spTree>
    <p:extLst>
      <p:ext uri="{BB962C8B-B14F-4D97-AF65-F5344CB8AC3E}">
        <p14:creationId xmlns:p14="http://schemas.microsoft.com/office/powerpoint/2010/main" val="148724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shows some of the history of Indian health and CMS programs. We want to highlight that the ability for ITUs to bill CMS is unique. This was intended to increase funding streams from Medicare and Medicaid for Indian health care programs and not to offset IHS funding.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ability to bill CMS has increased reimbursements to the Indian health system</a:t>
            </a:r>
            <a:r>
              <a:rPr lang="en-US" baseline="0" dirty="0"/>
              <a:t> to over</a:t>
            </a:r>
            <a:r>
              <a:rPr lang="en-US" dirty="0"/>
              <a:t> 1 billion dollars a year. Reimbursements</a:t>
            </a:r>
            <a:r>
              <a:rPr lang="en-US" baseline="0" dirty="0"/>
              <a:t> increase as more people enroll in </a:t>
            </a:r>
            <a:r>
              <a:rPr lang="en-US" baseline="0" dirty="0" smtClean="0"/>
              <a:t>the Health Insurance, Medicaid, Children’s Health Insurance Program (CHIP),  </a:t>
            </a:r>
            <a:r>
              <a:rPr lang="en-US" baseline="0" dirty="0"/>
              <a:t>and Medicare, bringing more funding into the Indian health system to meet accreditation standards, buy necessary equipment like MRI machines, and recruit additional staff.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a:p>
        </p:txBody>
      </p:sp>
    </p:spTree>
    <p:extLst>
      <p:ext uri="{BB962C8B-B14F-4D97-AF65-F5344CB8AC3E}">
        <p14:creationId xmlns:p14="http://schemas.microsoft.com/office/powerpoint/2010/main" val="414572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t>
            </a:r>
            <a:r>
              <a:rPr lang="en-US" baseline="0" dirty="0"/>
              <a:t>Division of Tribal Affairs </a:t>
            </a:r>
            <a:r>
              <a:rPr lang="en-US" dirty="0"/>
              <a:t>develops </a:t>
            </a:r>
            <a:r>
              <a:rPr lang="en-US" dirty="0" smtClean="0"/>
              <a:t>lots of fact</a:t>
            </a:r>
            <a:r>
              <a:rPr lang="en-US" baseline="0" dirty="0" smtClean="0"/>
              <a:t> </a:t>
            </a:r>
            <a:r>
              <a:rPr lang="en-US" baseline="0" dirty="0"/>
              <a:t>sheets and brochures. </a:t>
            </a:r>
            <a:r>
              <a:rPr lang="en-US" dirty="0"/>
              <a:t>These are examples </a:t>
            </a:r>
            <a:r>
              <a:rPr lang="en-US" baseline="0" dirty="0"/>
              <a:t>of our latest series of brochures, which have information about coverage and Indian health facilities in your state.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Several years ago we held focus groups to test materials and found </a:t>
            </a:r>
            <a:r>
              <a:rPr lang="en-US" dirty="0" smtClean="0"/>
              <a:t>that </a:t>
            </a:r>
            <a:r>
              <a:rPr lang="en-US" dirty="0"/>
              <a:t>utilizing graphics and pictures of tribal beneficiaries or communities increased the likelihood of the material being picked up and used. Our materials are developed to be culturally appropriate and utilized in tribal communities.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All of our materials are available</a:t>
            </a:r>
            <a:r>
              <a:rPr lang="en-US" baseline="0" dirty="0"/>
              <a:t> for download on our website or to order from our warehouse.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4</a:t>
            </a:fld>
            <a:endParaRPr lang="en-US"/>
          </a:p>
        </p:txBody>
      </p:sp>
    </p:spTree>
    <p:extLst>
      <p:ext uri="{BB962C8B-B14F-4D97-AF65-F5344CB8AC3E}">
        <p14:creationId xmlns:p14="http://schemas.microsoft.com/office/powerpoint/2010/main" val="3725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recently developed a new </a:t>
            </a:r>
            <a:r>
              <a:rPr lang="en-US" sz="1200" kern="1200" dirty="0" smtClean="0">
                <a:solidFill>
                  <a:schemeClr val="tx1"/>
                </a:solidFill>
                <a:effectLst/>
                <a:latin typeface="+mn-lt"/>
                <a:ea typeface="+mn-ea"/>
                <a:cs typeface="+mn-cs"/>
              </a:rPr>
              <a:t>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month calendar</a:t>
            </a:r>
            <a:r>
              <a:rPr lang="en-US" sz="1200" kern="1200" baseline="0" dirty="0" smtClean="0">
                <a:solidFill>
                  <a:schemeClr val="tx1"/>
                </a:solidFill>
                <a:effectLst/>
                <a:latin typeface="+mn-lt"/>
                <a:ea typeface="+mn-ea"/>
                <a:cs typeface="+mn-cs"/>
              </a:rPr>
              <a:t> that covers</a:t>
            </a:r>
            <a:r>
              <a:rPr lang="en-US" sz="1200" kern="1200" dirty="0" smtClean="0">
                <a:solidFill>
                  <a:schemeClr val="tx1"/>
                </a:solidFill>
                <a:effectLst/>
                <a:latin typeface="+mn-lt"/>
                <a:ea typeface="+mn-ea"/>
                <a:cs typeface="+mn-cs"/>
              </a:rPr>
              <a:t> July 2020 to December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calendar </a:t>
            </a:r>
            <a:r>
              <a:rPr lang="en-US" sz="1200" kern="1200" dirty="0" smtClean="0">
                <a:solidFill>
                  <a:schemeClr val="tx1"/>
                </a:solidFill>
                <a:effectLst/>
                <a:latin typeface="+mn-lt"/>
                <a:ea typeface="+mn-ea"/>
                <a:cs typeface="+mn-cs"/>
              </a:rPr>
              <a:t>features health information, website links, and other helpful tips to improve your overall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information in the calendar is intended to assist tribal families in taking better control of their health, including enrollment in health coverage through Medicare, Medicaid, CHIP, and the Health Insurance Marketplace.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calendar</a:t>
            </a:r>
            <a:r>
              <a:rPr lang="en-US" sz="1200" kern="1200" baseline="0" dirty="0" smtClean="0">
                <a:solidFill>
                  <a:schemeClr val="tx1"/>
                </a:solidFill>
                <a:effectLst/>
                <a:latin typeface="+mn-lt"/>
                <a:ea typeface="+mn-ea"/>
                <a:cs typeface="+mn-cs"/>
              </a:rPr>
              <a:t> is available to order through our website.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5</a:t>
            </a:fld>
            <a:endParaRPr lang="en-US"/>
          </a:p>
        </p:txBody>
      </p:sp>
    </p:spTree>
    <p:extLst>
      <p:ext uri="{BB962C8B-B14F-4D97-AF65-F5344CB8AC3E}">
        <p14:creationId xmlns:p14="http://schemas.microsoft.com/office/powerpoint/2010/main" val="375660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DTA also produces monthly Public Service Announcements (PSAs).  For July, and in</a:t>
            </a:r>
            <a:r>
              <a:rPr lang="en-US" baseline="0" dirty="0"/>
              <a:t> partnership with IHS, we developed this PSA for encouraging Tribal communities to utilize their local IHS, Tribal or Urban Indian clinics as a trusted source of health care. </a:t>
            </a:r>
            <a:endParaRPr lang="en-US" dirty="0"/>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PSAs are produced as</a:t>
            </a:r>
            <a:r>
              <a:rPr lang="en-US" baseline="0" dirty="0"/>
              <a:t> </a:t>
            </a:r>
            <a:r>
              <a:rPr lang="en-US" dirty="0"/>
              <a:t>newspaper and radio ads and are published in tribal</a:t>
            </a:r>
            <a:r>
              <a:rPr lang="en-US" baseline="0" dirty="0"/>
              <a:t> newspapers and played on tribal radio stations. </a:t>
            </a:r>
            <a:r>
              <a:rPr lang="en-US" dirty="0"/>
              <a:t>  The radio</a:t>
            </a:r>
            <a:r>
              <a:rPr lang="en-US" baseline="0" dirty="0"/>
              <a:t> ads are recorded in ten Native languages and we </a:t>
            </a:r>
            <a:r>
              <a:rPr lang="en-US" dirty="0"/>
              <a:t>also have an English version with local speakers that are aired along with the traditional language PSAs.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6</a:t>
            </a:fld>
            <a:endParaRPr lang="en-US"/>
          </a:p>
        </p:txBody>
      </p:sp>
    </p:spTree>
    <p:extLst>
      <p:ext uri="{BB962C8B-B14F-4D97-AF65-F5344CB8AC3E}">
        <p14:creationId xmlns:p14="http://schemas.microsoft.com/office/powerpoint/2010/main" val="42298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a:t>
            </a:r>
            <a:r>
              <a:rPr lang="en-US" baseline="0" dirty="0"/>
              <a:t>CMS Division of Tribal Affairs has </a:t>
            </a:r>
            <a:r>
              <a:rPr lang="en-US" dirty="0"/>
              <a:t>a great website. You can find it easily at </a:t>
            </a:r>
            <a:r>
              <a:rPr lang="en-US" u="sng" dirty="0" smtClean="0">
                <a:hlinkClick r:id="rId3"/>
              </a:rPr>
              <a:t>go.cms.gov/AIAN</a:t>
            </a:r>
            <a:r>
              <a:rPr lang="en-US" dirty="0" smtClean="0"/>
              <a:t> </a:t>
            </a:r>
            <a:r>
              <a:rPr lang="en-US" dirty="0"/>
              <a:t>Please use capital letters for “AIAN”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also where you may find the link to our You Tube videos that includes our PSAs,</a:t>
            </a:r>
            <a:r>
              <a:rPr lang="en-US" baseline="0" dirty="0"/>
              <a:t> </a:t>
            </a:r>
            <a:r>
              <a:rPr lang="en-US" dirty="0"/>
              <a:t>under the Outreach and Educations Resources tab.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put the lin</a:t>
            </a:r>
            <a:r>
              <a:rPr lang="en-US" baseline="0" dirty="0"/>
              <a:t>k in chat and it is listed on our links slide.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7</a:t>
            </a:fld>
            <a:endParaRPr lang="en-US"/>
          </a:p>
        </p:txBody>
      </p:sp>
    </p:spTree>
    <p:extLst>
      <p:ext uri="{BB962C8B-B14F-4D97-AF65-F5344CB8AC3E}">
        <p14:creationId xmlns:p14="http://schemas.microsoft.com/office/powerpoint/2010/main" val="389130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sign up for the Outreach</a:t>
            </a:r>
            <a:r>
              <a:rPr lang="en-US" baseline="0" dirty="0"/>
              <a:t> and Education newsletter by going to the Outreach and Education section of our website, scrolling down to “New Public Service Announcements” box, and clicking on the “Sign up” button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8</a:t>
            </a:fld>
            <a:endParaRPr lang="en-US"/>
          </a:p>
        </p:txBody>
      </p:sp>
    </p:spTree>
    <p:extLst>
      <p:ext uri="{BB962C8B-B14F-4D97-AF65-F5344CB8AC3E}">
        <p14:creationId xmlns:p14="http://schemas.microsoft.com/office/powerpoint/2010/main" val="38593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I’ve mentioned several times that you can order materials from CMS. The materials are free and you can order as much as you want.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get started, go </a:t>
            </a:r>
            <a:r>
              <a:rPr lang="en-US" dirty="0" smtClean="0"/>
              <a:t>to our products ordering page </a:t>
            </a:r>
            <a:r>
              <a:rPr lang="en-US" dirty="0"/>
              <a:t>to create an </a:t>
            </a:r>
            <a:r>
              <a:rPr lang="en-US" dirty="0" smtClean="0"/>
              <a:t>account. </a:t>
            </a:r>
            <a:r>
              <a:rPr lang="en-US" dirty="0"/>
              <a:t>Then, log on and order materials. You can do a search for </a:t>
            </a:r>
            <a:r>
              <a:rPr lang="en-US" dirty="0" smtClean="0"/>
              <a:t>tribal specific </a:t>
            </a:r>
            <a:r>
              <a:rPr lang="en-US" dirty="0"/>
              <a:t>material and see a thumbnail of the product before you order it. The</a:t>
            </a:r>
            <a:r>
              <a:rPr lang="en-US" baseline="0" dirty="0"/>
              <a:t> link </a:t>
            </a:r>
            <a:r>
              <a:rPr lang="en-US" baseline="0" dirty="0" smtClean="0"/>
              <a:t>is on this slide, in </a:t>
            </a:r>
            <a:r>
              <a:rPr lang="en-US" baseline="0" dirty="0"/>
              <a:t>chat and on our links slide.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Please allow two weeks for your materials to arrive. You can also download materials from the Division of Tribal Affairs website at </a:t>
            </a:r>
            <a:r>
              <a:rPr lang="en-US" u="sng" dirty="0">
                <a:hlinkClick r:id="rId3"/>
              </a:rPr>
              <a:t>go.cms.gov/AIAN</a:t>
            </a:r>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9</a:t>
            </a:fld>
            <a:endParaRPr lang="en-US"/>
          </a:p>
        </p:txBody>
      </p:sp>
    </p:spTree>
    <p:extLst>
      <p:ext uri="{BB962C8B-B14F-4D97-AF65-F5344CB8AC3E}">
        <p14:creationId xmlns:p14="http://schemas.microsoft.com/office/powerpoint/2010/main" val="1800889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hasCustomPrompt="1"/>
          </p:nvPr>
        </p:nvSpPr>
        <p:spPr>
          <a:xfrm>
            <a:off x="0" y="1371600"/>
            <a:ext cx="9144000" cy="1066800"/>
          </a:xfrm>
          <a:solidFill>
            <a:srgbClr val="084A9C"/>
          </a:solidFill>
          <a:ln>
            <a:noFill/>
          </a:ln>
          <a:effectLst>
            <a:outerShdw dist="76200" dir="5640000" algn="tl" rotWithShape="0">
              <a:srgbClr val="EECD2C"/>
            </a:outerShdw>
          </a:effectLst>
        </p:spPr>
        <p:txBody>
          <a:bodyPr/>
          <a:lstStyle>
            <a:lvl1pPr>
              <a:defRPr>
                <a:solidFill>
                  <a:schemeClr val="bg1"/>
                </a:solidFill>
                <a:latin typeface="+mj-lt"/>
                <a:cs typeface="Papyrus"/>
              </a:defRPr>
            </a:lvl1pPr>
          </a:lstStyle>
          <a:p>
            <a:r>
              <a:rPr lang="en-US" dirty="0"/>
              <a:t>Tribal Affairs</a:t>
            </a:r>
          </a:p>
        </p:txBody>
      </p:sp>
      <p:sp>
        <p:nvSpPr>
          <p:cNvPr id="8" name="Text Placeholder 2"/>
          <p:cNvSpPr>
            <a:spLocks noGrp="1"/>
          </p:cNvSpPr>
          <p:nvPr>
            <p:ph type="body" sz="quarter" idx="10" hasCustomPrompt="1"/>
          </p:nvPr>
        </p:nvSpPr>
        <p:spPr>
          <a:xfrm>
            <a:off x="4419600" y="2971800"/>
            <a:ext cx="2971800" cy="914400"/>
          </a:xfrm>
        </p:spPr>
        <p:txBody>
          <a:bodyPr>
            <a:normAutofit/>
          </a:bodyPr>
          <a:lstStyle>
            <a:lvl1pPr marL="0" indent="0" algn="l">
              <a:buNone/>
              <a:defRPr sz="3200" b="1" i="0">
                <a:solidFill>
                  <a:srgbClr val="084A9C"/>
                </a:solidFill>
                <a:latin typeface="+mj-lt"/>
                <a:cs typeface="Papyrus"/>
              </a:defRPr>
            </a:lvl1pPr>
          </a:lstStyle>
          <a:p>
            <a:pPr algn="l"/>
            <a:r>
              <a:rPr lang="en-US" dirty="0"/>
              <a:t>Tribal Affairs</a:t>
            </a:r>
            <a:endParaRPr lang="en-US" sz="2800" b="0" i="1" dirty="0">
              <a:solidFill>
                <a:srgbClr val="084A9C"/>
              </a:solidFill>
            </a:endParaRPr>
          </a:p>
        </p:txBody>
      </p:sp>
      <p:sp>
        <p:nvSpPr>
          <p:cNvPr id="9" name="Text Placeholder 2"/>
          <p:cNvSpPr>
            <a:spLocks noGrp="1"/>
          </p:cNvSpPr>
          <p:nvPr>
            <p:ph type="body" sz="quarter" idx="11" hasCustomPrompt="1"/>
          </p:nvPr>
        </p:nvSpPr>
        <p:spPr>
          <a:xfrm>
            <a:off x="4419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113245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1_CMS title1">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14277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381000" y="17526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8458200" y="6248400"/>
            <a:ext cx="6096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43943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effectLst>
            <a:outerShdw dist="76200" dir="5640000" algn="tl" rotWithShape="0">
              <a:srgbClr val="EECD2C"/>
            </a:outerShdw>
          </a:effectLst>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022FF3C-310F-4809-A5BE-BC5BA8AA108D}" type="slidenum">
              <a:rPr lang="en-US" smtClean="0"/>
              <a:pPr/>
              <a:t>‹#›</a:t>
            </a:fld>
            <a:endParaRPr lang="en-US"/>
          </a:p>
        </p:txBody>
      </p:sp>
      <p:sp>
        <p:nvSpPr>
          <p:cNvPr id="10" name="Content Placeholder 9"/>
          <p:cNvSpPr>
            <a:spLocks noGrp="1"/>
          </p:cNvSpPr>
          <p:nvPr>
            <p:ph sz="quarter" idx="11"/>
          </p:nvPr>
        </p:nvSpPr>
        <p:spPr>
          <a:xfrm>
            <a:off x="457200" y="19812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78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74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250339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084A9C"/>
          </a:solidFill>
          <a:effectLst>
            <a:outerShdw dist="76200" dir="5640000" algn="tl" rotWithShape="0">
              <a:srgbClr val="EECD2C"/>
            </a:outerShdw>
          </a:effectLst>
        </p:spPr>
        <p:txBody>
          <a:bodyPr vert="horz" lIns="91440" tIns="45720" rIns="91440" bIns="45720" rtlCol="0" anchor="ctr">
            <a:noAutofit/>
          </a:bodyPr>
          <a:lstStyle/>
          <a:p>
            <a:r>
              <a:rPr lang="en-US"/>
              <a:t>Click to edit Master title style</a:t>
            </a:r>
            <a:endParaRPr lang="en-US" dirty="0"/>
          </a:p>
        </p:txBody>
      </p:sp>
      <p:sp>
        <p:nvSpPr>
          <p:cNvPr id="7" name="Slide Number Placeholder 6"/>
          <p:cNvSpPr>
            <a:spLocks noGrp="1"/>
          </p:cNvSpPr>
          <p:nvPr>
            <p:ph type="sldNum" sz="quarter" idx="4"/>
          </p:nvPr>
        </p:nvSpPr>
        <p:spPr>
          <a:xfrm>
            <a:off x="239058" y="6583085"/>
            <a:ext cx="1957295" cy="357094"/>
          </a:xfrm>
          <a:prstGeom prst="rect">
            <a:avLst/>
          </a:prstGeom>
        </p:spPr>
        <p:txBody>
          <a:bodyPr vert="horz" lIns="91440" tIns="45720" rIns="91440" bIns="45720" rtlCol="0" anchor="ctr"/>
          <a:lstStyle>
            <a:lvl1pPr algn="l">
              <a:defRPr sz="1000">
                <a:solidFill>
                  <a:schemeClr val="tx1">
                    <a:tint val="75000"/>
                  </a:schemeClr>
                </a:solidFill>
              </a:defRPr>
            </a:lvl1pPr>
          </a:lstStyle>
          <a:p>
            <a:fld id="{7022FF3C-310F-4809-A5BE-BC5BA8AA108D}" type="slidenum">
              <a:rPr lang="en-US" smtClean="0"/>
              <a:pPr/>
              <a:t>‹#›</a:t>
            </a:fld>
            <a:endParaRPr lang="en-US" dirty="0"/>
          </a:p>
        </p:txBody>
      </p:sp>
      <p:pic>
        <p:nvPicPr>
          <p:cNvPr id="5" name="Picture 4"/>
          <p:cNvPicPr>
            <a:picLocks noChangeAspect="1"/>
          </p:cNvPicPr>
          <p:nvPr/>
        </p:nvPicPr>
        <p:blipFill rotWithShape="1">
          <a:blip r:embed="rId8"/>
          <a:srcRect t="-7273" r="-122" b="-6062"/>
          <a:stretch/>
        </p:blipFill>
        <p:spPr>
          <a:xfrm>
            <a:off x="-1" y="6282765"/>
            <a:ext cx="8621059" cy="433294"/>
          </a:xfrm>
          <a:prstGeom prst="rect">
            <a:avLst/>
          </a:prstGeom>
        </p:spPr>
      </p:pic>
      <p:sp>
        <p:nvSpPr>
          <p:cNvPr id="4" name="Rectangle 3"/>
          <p:cNvSpPr/>
          <p:nvPr/>
        </p:nvSpPr>
        <p:spPr>
          <a:xfrm>
            <a:off x="7243453" y="6376842"/>
            <a:ext cx="1082954" cy="21999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94480" y="6362775"/>
            <a:ext cx="1364336" cy="246221"/>
          </a:xfrm>
          <a:prstGeom prst="rect">
            <a:avLst/>
          </a:prstGeom>
          <a:noFill/>
        </p:spPr>
        <p:txBody>
          <a:bodyPr wrap="square">
            <a:spAutoFit/>
          </a:bodyPr>
          <a:lstStyle/>
          <a:p>
            <a:pPr algn="ctr"/>
            <a:r>
              <a:rPr lang="en-US" sz="1000" b="1" dirty="0">
                <a:solidFill>
                  <a:srgbClr val="084A9C"/>
                </a:solidFill>
              </a:rPr>
              <a:t>TRIBAL AFFAIRS</a:t>
            </a:r>
          </a:p>
        </p:txBody>
      </p:sp>
      <p:pic>
        <p:nvPicPr>
          <p:cNvPr id="2" name="Picture 1"/>
          <p:cNvPicPr>
            <a:picLocks noChangeAspect="1"/>
          </p:cNvPicPr>
          <p:nvPr/>
        </p:nvPicPr>
        <p:blipFill>
          <a:blip r:embed="rId9"/>
          <a:stretch>
            <a:fillRect/>
          </a:stretch>
        </p:blipFill>
        <p:spPr>
          <a:xfrm>
            <a:off x="8389471" y="6196067"/>
            <a:ext cx="661894" cy="609639"/>
          </a:xfrm>
          <a:prstGeom prst="rect">
            <a:avLst/>
          </a:prstGeom>
        </p:spPr>
      </p:pic>
    </p:spTree>
    <p:extLst>
      <p:ext uri="{BB962C8B-B14F-4D97-AF65-F5344CB8AC3E}">
        <p14:creationId xmlns:p14="http://schemas.microsoft.com/office/powerpoint/2010/main" val="36486852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indent="0" algn="ctr" defTabSz="914400" rtl="0" eaLnBrk="1" latinLnBrk="0" hangingPunct="1">
        <a:spcBef>
          <a:spcPts val="0"/>
        </a:spcBef>
        <a:buNone/>
        <a:defRPr sz="4400" b="1"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regionalcmsitutrainings.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productordering.cms.hhs.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go.cms.gov/All-Tribes-Calls" TargetMode="External"/><Relationship Id="rId4" Type="http://schemas.openxmlformats.org/officeDocument/2006/relationships/hyperlink" Target="http://www.regionalcmsitutraining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o.cms.gov/AIA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productordering.cms.hhs.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CMS Division of Tribal Affairs</a:t>
            </a:r>
            <a:endParaRPr lang="en-US" dirty="0">
              <a:latin typeface="+mn-lt"/>
            </a:endParaRPr>
          </a:p>
        </p:txBody>
      </p:sp>
      <p:sp>
        <p:nvSpPr>
          <p:cNvPr id="5" name="Rectangle 4"/>
          <p:cNvSpPr/>
          <p:nvPr/>
        </p:nvSpPr>
        <p:spPr>
          <a:xfrm>
            <a:off x="4026408" y="2209800"/>
            <a:ext cx="4812792" cy="3108543"/>
          </a:xfrm>
          <a:prstGeom prst="rect">
            <a:avLst/>
          </a:prstGeom>
        </p:spPr>
        <p:txBody>
          <a:bodyPr wrap="square">
            <a:spAutoFit/>
          </a:bodyPr>
          <a:lstStyle/>
          <a:p>
            <a:pPr algn="ct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Centers for Medicare &amp; Medicaid Services </a:t>
            </a:r>
          </a:p>
          <a:p>
            <a:pPr algn="ctr"/>
            <a:endParaRPr lang="en-US" sz="2800" b="1" dirty="0" smtClean="0">
              <a:latin typeface="Calibri" panose="020F0502020204030204" pitchFamily="34" charset="0"/>
              <a:cs typeface="Calibri" panose="020F0502020204030204" pitchFamily="34" charset="0"/>
            </a:endParaRPr>
          </a:p>
          <a:p>
            <a:pPr algn="ctr"/>
            <a:r>
              <a:rPr lang="en-US" sz="2800" b="1" dirty="0" smtClean="0">
                <a:latin typeface="Calibri" panose="020F0502020204030204" pitchFamily="34" charset="0"/>
                <a:cs typeface="Calibri" panose="020F0502020204030204" pitchFamily="34" charset="0"/>
              </a:rPr>
              <a:t>NIHB Webinar: Health Insurance Enrollment during COVID-19 PHE</a:t>
            </a:r>
            <a:endParaRPr lang="en-US" sz="2800" b="1" dirty="0">
              <a:latin typeface="Calibri" panose="020F0502020204030204" pitchFamily="34" charset="0"/>
              <a:cs typeface="Calibri" panose="020F0502020204030204" pitchFamily="34" charset="0"/>
            </a:endParaRPr>
          </a:p>
        </p:txBody>
      </p:sp>
      <p:pic>
        <p:nvPicPr>
          <p:cNvPr id="4" name="Content Placeholder 4" descr="Dream Catcher Montage-fla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981200"/>
            <a:ext cx="3797808" cy="3791712"/>
          </a:xfrm>
          <a:prstGeom prst="rect">
            <a:avLst/>
          </a:prstGeom>
        </p:spPr>
      </p:pic>
    </p:spTree>
    <p:extLst>
      <p:ext uri="{BB962C8B-B14F-4D97-AF65-F5344CB8AC3E}">
        <p14:creationId xmlns:p14="http://schemas.microsoft.com/office/powerpoint/2010/main" val="385744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ITU Trainings and Webinars</a:t>
            </a:r>
          </a:p>
        </p:txBody>
      </p:sp>
      <p:sp>
        <p:nvSpPr>
          <p:cNvPr id="3" name="Content Placeholder 2"/>
          <p:cNvSpPr>
            <a:spLocks noGrp="1"/>
          </p:cNvSpPr>
          <p:nvPr>
            <p:ph idx="1"/>
          </p:nvPr>
        </p:nvSpPr>
        <p:spPr>
          <a:xfrm>
            <a:off x="584752" y="1684337"/>
            <a:ext cx="7886700" cy="4297363"/>
          </a:xfrm>
        </p:spPr>
        <p:txBody>
          <a:bodyPr>
            <a:normAutofit/>
          </a:bodyPr>
          <a:lstStyle/>
          <a:p>
            <a:r>
              <a:rPr lang="en-US" sz="2400" b="1" dirty="0">
                <a:latin typeface="+mj-lt"/>
              </a:rPr>
              <a:t>CMS provides 16 face to face trainings</a:t>
            </a:r>
          </a:p>
          <a:p>
            <a:pPr lvl="1"/>
            <a:r>
              <a:rPr lang="en-US" sz="2400" b="1" dirty="0">
                <a:latin typeface="+mj-lt"/>
              </a:rPr>
              <a:t>This year, CMS will convert its remaining 10 face to face trainings to virtual trainings. </a:t>
            </a:r>
          </a:p>
          <a:p>
            <a:pPr lvl="1"/>
            <a:r>
              <a:rPr lang="en-US" sz="2400" b="1" dirty="0">
                <a:latin typeface="+mj-lt"/>
              </a:rPr>
              <a:t>To register or see a complete list of trainings visit </a:t>
            </a:r>
            <a:r>
              <a:rPr lang="en-US" sz="2400" b="1" dirty="0">
                <a:latin typeface="+mj-lt"/>
                <a:hlinkClick r:id="rId3"/>
              </a:rPr>
              <a:t>www.regionalcmsitutrainings.com</a:t>
            </a:r>
            <a:r>
              <a:rPr lang="en-US" sz="2400" b="1" dirty="0">
                <a:latin typeface="+mj-lt"/>
              </a:rPr>
              <a:t> </a:t>
            </a:r>
          </a:p>
          <a:p>
            <a:endParaRPr lang="en-US" sz="2400" b="1" dirty="0">
              <a:latin typeface="+mj-lt"/>
            </a:endParaRPr>
          </a:p>
          <a:p>
            <a:r>
              <a:rPr lang="en-US" sz="2400" b="1" dirty="0">
                <a:latin typeface="+mj-lt"/>
              </a:rPr>
              <a:t>CMS also provides 10 two (2) week medical coding boot camps. </a:t>
            </a:r>
          </a:p>
          <a:p>
            <a:endParaRPr lang="en-US" sz="2400" b="1" dirty="0">
              <a:latin typeface="+mj-lt"/>
            </a:endParaRPr>
          </a:p>
          <a:p>
            <a:r>
              <a:rPr lang="en-US" sz="2400" b="1" dirty="0">
                <a:latin typeface="+mj-lt"/>
              </a:rPr>
              <a:t>CMS also holds webinars throughout the year</a:t>
            </a:r>
          </a:p>
        </p:txBody>
      </p:sp>
      <p:sp>
        <p:nvSpPr>
          <p:cNvPr id="4" name="Slide Number Placeholder 3"/>
          <p:cNvSpPr>
            <a:spLocks noGrp="1"/>
          </p:cNvSpPr>
          <p:nvPr>
            <p:ph type="sldNum" sz="quarter" idx="4"/>
          </p:nvPr>
        </p:nvSpPr>
        <p:spPr/>
        <p:txBody>
          <a:bodyPr/>
          <a:lstStyle/>
          <a:p>
            <a:fld id="{7022FF3C-310F-4809-A5BE-BC5BA8AA108D}" type="slidenum">
              <a:rPr lang="en-US" smtClean="0"/>
              <a:pPr/>
              <a:t>10</a:t>
            </a:fld>
            <a:endParaRPr lang="en-US" dirty="0"/>
          </a:p>
        </p:txBody>
      </p:sp>
    </p:spTree>
    <p:extLst>
      <p:ext uri="{BB962C8B-B14F-4D97-AF65-F5344CB8AC3E}">
        <p14:creationId xmlns:p14="http://schemas.microsoft.com/office/powerpoint/2010/main" val="281342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br>
              <a:rPr lang="en-US" dirty="0"/>
            </a:br>
            <a:r>
              <a:rPr lang="en-US" dirty="0"/>
              <a:t>Websites and Webpages</a:t>
            </a:r>
          </a:p>
        </p:txBody>
      </p:sp>
      <p:sp>
        <p:nvSpPr>
          <p:cNvPr id="3" name="Content Placeholder 2"/>
          <p:cNvSpPr>
            <a:spLocks noGrp="1"/>
          </p:cNvSpPr>
          <p:nvPr>
            <p:ph idx="1"/>
          </p:nvPr>
        </p:nvSpPr>
        <p:spPr/>
        <p:txBody>
          <a:bodyPr>
            <a:normAutofit/>
          </a:bodyPr>
          <a:lstStyle/>
          <a:p>
            <a:endParaRPr lang="en-US" sz="2400" b="1" dirty="0">
              <a:latin typeface="+mj-lt"/>
            </a:endParaRPr>
          </a:p>
          <a:p>
            <a:r>
              <a:rPr lang="en-US" sz="2400" b="1" dirty="0" smtClean="0">
                <a:latin typeface="+mj-lt"/>
              </a:rPr>
              <a:t>Link </a:t>
            </a:r>
            <a:r>
              <a:rPr lang="en-US" sz="2400" b="1" dirty="0">
                <a:latin typeface="+mj-lt"/>
              </a:rPr>
              <a:t>to Products Ordering page: </a:t>
            </a:r>
            <a:r>
              <a:rPr lang="en-US" sz="2400" u="sng" dirty="0">
                <a:latin typeface="+mj-lt"/>
                <a:hlinkClick r:id="rId3"/>
              </a:rPr>
              <a:t>http://</a:t>
            </a:r>
            <a:r>
              <a:rPr lang="en-US" sz="2400" u="sng" dirty="0" smtClean="0">
                <a:latin typeface="+mj-lt"/>
                <a:hlinkClick r:id="rId3"/>
              </a:rPr>
              <a:t>productordering.cms.hhs.gov</a:t>
            </a:r>
            <a:r>
              <a:rPr lang="en-US" sz="2400" u="sng" dirty="0" smtClean="0">
                <a:latin typeface="+mj-lt"/>
              </a:rPr>
              <a:t> </a:t>
            </a:r>
            <a:endParaRPr lang="en-US" sz="2400" u="sng" dirty="0">
              <a:latin typeface="+mj-lt"/>
            </a:endParaRPr>
          </a:p>
          <a:p>
            <a:endParaRPr lang="en-US" sz="2400" b="1" dirty="0">
              <a:latin typeface="+mj-lt"/>
            </a:endParaRPr>
          </a:p>
          <a:p>
            <a:r>
              <a:rPr lang="en-US" sz="2400" b="1" dirty="0">
                <a:latin typeface="+mj-lt"/>
              </a:rPr>
              <a:t>Link to Training website: </a:t>
            </a:r>
            <a:r>
              <a:rPr lang="en-US" sz="2400" dirty="0">
                <a:latin typeface="+mj-lt"/>
                <a:hlinkClick r:id="rId4"/>
              </a:rPr>
              <a:t>www.regionalcmsitutrainings.com</a:t>
            </a:r>
            <a:r>
              <a:rPr lang="en-US" sz="2400" dirty="0">
                <a:latin typeface="+mj-lt"/>
              </a:rPr>
              <a:t> </a:t>
            </a:r>
            <a:endParaRPr lang="en-US" sz="2400" dirty="0" smtClean="0">
              <a:latin typeface="+mj-lt"/>
            </a:endParaRPr>
          </a:p>
          <a:p>
            <a:endParaRPr lang="en-US" sz="2400" dirty="0">
              <a:latin typeface="+mj-lt"/>
            </a:endParaRPr>
          </a:p>
          <a:p>
            <a:r>
              <a:rPr lang="en-US" sz="2400" b="1" dirty="0" smtClean="0">
                <a:latin typeface="+mj-lt"/>
              </a:rPr>
              <a:t>Link to Archived Outreach and Education Webinars</a:t>
            </a:r>
            <a:r>
              <a:rPr lang="en-US" sz="2400" b="1" dirty="0">
                <a:latin typeface="+mj-lt"/>
              </a:rPr>
              <a:t>: </a:t>
            </a:r>
            <a:r>
              <a:rPr lang="en-US" sz="2400" u="sng" dirty="0">
                <a:latin typeface="+mj-lt"/>
                <a:hlinkClick r:id="rId5"/>
              </a:rPr>
              <a:t>http://</a:t>
            </a:r>
            <a:r>
              <a:rPr lang="en-US" sz="2400" u="sng" dirty="0" smtClean="0">
                <a:latin typeface="+mj-lt"/>
                <a:hlinkClick r:id="rId5"/>
              </a:rPr>
              <a:t>go.cms.gov/All-Tribes-Calls</a:t>
            </a:r>
            <a:r>
              <a:rPr lang="en-US" sz="2400" u="sng" dirty="0" smtClean="0">
                <a:latin typeface="+mj-lt"/>
              </a:rPr>
              <a:t> </a:t>
            </a:r>
            <a:endParaRPr lang="en-US" sz="2400"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11</a:t>
            </a:fld>
            <a:endParaRPr lang="en-US" dirty="0"/>
          </a:p>
        </p:txBody>
      </p:sp>
    </p:spTree>
    <p:extLst>
      <p:ext uri="{BB962C8B-B14F-4D97-AF65-F5344CB8AC3E}">
        <p14:creationId xmlns:p14="http://schemas.microsoft.com/office/powerpoint/2010/main" val="2312526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CMS Division of Tribal Affairs</a:t>
            </a:r>
          </a:p>
        </p:txBody>
      </p:sp>
      <p:sp>
        <p:nvSpPr>
          <p:cNvPr id="4" name="AutoShape 2" descr="data:image/jpeg;base64,/9j/4AAQSkZJRgABAQAAAQABAAD/2wCEAAkGBxMSEhUUEhQVFRUWGRwZGRYWFiAdGRshIh0cICIbFiIZHiggHx0mHBsfIzQkJjUsLjE6HR8zODMsOCguLisBCgoKDgwOGxAQGCwlHCQsLCwvNCwsLCwsLywsLCwsLCwtLCwsLCwsLCwsLCwsLDQsLCw0LCwsLCwsLCwsLCwsLP/AABEIADcAyAMBIgACEQEDEQH/xAAbAAABBQEBAAAAAAAAAAAAAAAAAQIDBAUGB//EAEMQAAIBAwICBgYFCAoDAAAAAAECAwAEERIhBTEGEyJBUWEHFHGBkaEjMkKy0TRScnOCk7HBFRYkVGKDkuHw8SVEU//EABgBAQEBAQEAAAAAAAAAAAAAAAABAgME/8QAHREBAQEBAAIDAQAAAAAAAAAAAAECERIhAzFBMv/aAAwDAQACEQMRAD8A9xoqOKdW1BWVip0tgg4PPBxyOCNqpXXHbWNiklxCjDmrSKCPaCc0GjRWUvSSzJAF1bkk4AEq5JPcN61aBnWDOnO/PFE0gVSx5Csibjtk5XF1b6gcD6Zc58OdWeKSxooaeRI0zjLsFGfae+p7Xh3DZZJMu3ZU7Kn8yav1kL0lshsLq3/fJ+NL/Way/vdv++T8aT0crWoqvZX0Uy6opEkXONSMGGfDIqxVQUVFHcIzMqsCyEBgDuMjIz4bU2a7jRlRnUM+dKk7tjngd+KCeiiigKKKKAoqtecQih09bIiajhdTAZPgM86lnmVFLOwVQMlmOAPaTQSUVFa3KSKHjYOrcmU5B9mKloCiiigKKKKAooooOF9GUg63ii94vpCfeB+FePdPpdXErssN+tI5eAAHyFetejA/2riw7/WyfvfhUVt0Yjspbvit6GkkEjvGiDVoXJCnA5uVxudl+dR3mvHVUvRn0BFti9vNIbSGjRtuq55Z87asY9m9YvTv0lvcaoLIlIdw0vJ5P0PzV+Z8u/mek/TK54ix6xtEJORAp7Ixy1Hmx8z8BWA7YFR1z8fb5adZ6Keja3d6GYAx22mRh4nJ0D4gn9mvaOkdlHxC0uLcHJ3X2OMEfPFYnRLhf9GcNGRieXtN46m5A/oj+Bp/Rm5MMoUnKynf9LuPv7/dWbvlkefeu67HgMSbbjB7x4Va4csImjM6s0IYdYq/WK+ArpfSfwL1S/cgYjnzKnhnPbHuY5/arlG8gSTsAOZ8h51p65ZrPXY9KPSRI8fq9gnqluqlRpxrI92yD2b+de48B/JoP1Uf3RXnFv6PLWz4fNPdoJZxC7HUToQ6ThVA22PfXo3APyWD9VH90VXl3c89OVl44ba4vxHG00xZGWJR3CMZZvBR8TyFbnRizjKi56wTyzKCZu7H5kY+yo8PjvUnCbJo7i7kcACVkKtkbgJj+Oahh4dJbXGqBdVvMcyR5A6t/wD6R5+y32h7xRxXeLzTgokAUas6pXGVjAHeAQSSTtuBsao8I4tJ6y1tJLFMer6wSRDSR2sFXXU2+4IOfGm9JLF3mhdoTcQqrhogRsxK6X0sQrYAI35ZqCwspReRzC2EURjaPSpUMu6tqcLtvjGBnGPOg1v6Qb1zqMDR1HWZ7869OPZilHEG9cMGBpEIkz351lcezAqnxKGWO7W4SMyqYjEyqQGXtagw1EAjmD7qZw6Cdr155I+rjMARQWBYYcntY2yc52zRVW7inPFI8PFgQuQDGSQutNQzr+sfHl5GpOnqSmGPQyBTNCGDISSTKmnkwGM8x3+VaMlm5vklx2BAyE57y6kD4A0nSezeaJVjGSJoXO+NlkVifgDRCcd4hJa2by9h5I1BOFIUnI5DORz8aocUv723CSt1Mgd1j6kKVKlzhcPqOrDEZ7I78VodLLJ5rSWOMZdgMDOO8Hvp3SK0eVIwgyVnic79yuCT8BRVQ3lzBNCs7xSpOxTsRlCjaSwxl21LhSN8HlV/i8040LAq5ckNI+6RgDOogEEk8gMioeN2byS2jIMiOYu+/IdXIufiwqr0nsHkkgfqjPCmvrIQQMk6dL4YgNpwdj45oE4bxaQXQtpZYZ9UbOHiXSV0kAq66mG+dj5GpuNcTnS5t4IFQ9cspLPnC6NG+x3HaO3ftuKoWtlL63DMtssMKpJHpBUMNWk63C7Y7OMDJ+Nad7ZO17bSgdiOOZWOeRbqsfdNEQ2d7PFcrb3DRyCVGdJEQoQUKhlYFmH2hgg+NLUt7ZO17bSgdhI5lY55FjHj7poqq5n0YKPWOKnG/rjDPx2+Z+JpvR30io11PaXhSN0mdI5M4RwHICt3BwMDwPtq36NUw3Ejjnfzb+OAteK9LLULfXanf6eQ/wCpi386jvnM3qx33pE9GxTNzYISu5kgXcj/ABRD+K/Dwrn/AEU9HfXLvrHXMNvhmyNi/wBlflkjyHjWj0C9JL2xS3uzqt/qrJvrj/S/OX5jzr2e0WPQWg6vD9sMmNLE/ayvPPjQ1rWJ41ynSW7M1wsSlQI9sscAsfE/L40ybgN0w2VQeYOv5iqUtq0bFJh2jk5PJvMGnqCBhXcAcgGIFeW3tvXFb9I3RSXiFrFoCi5iOQCcKcgB1z4bA/sivHeNdHLzh+iadFTS6lPpFJZlIPZAOTjAzttXuXRe/cyNHIxbKgqSeWOY+Y+FeO+lS1nS+6u5lkliPahL9yMRqVceB28dhXol8p12+LV/l7N6QD/4y7zt9C38K1OA/k0H6qP7oqj02TPD7oYz9C+37Jq7wH8mg/VR/dFbcvwXMo15IygGlvBSd8+zHP3VagcbqBsuB8u6ouoBZij4z9YbEZ9/I4pLWFU2V+znGkkHB8B3+6szvWXLdJr5XmfE0aNaKGjVpAuuU9oggncaBp/zD4V0c/FP7KbiFTLmPWqjm22QNsmk4dw1IUw5V2LMzOwALMxJJ8vZ5UyDhGiGSJJWVWZmRlwDHk6sDuIDZ921UQ8F4q8r4128y6cloTgoduy6sxO++DtyORVWfj0oldB1KlH0iCQlZZBt2o2Yhd+7APtHdcs+Gu0yzyyRu0aso6qPTnVjOslmJ5DA2A86gv8Ag7zCSHr0MUhbIZNUqZ5iNtWBjOxIOPPagu8SvpBIkMIXrHVnLPnSiqVGSBgkksABkd+9QR8ZMYnFwFDW6CRmTOlkIbBUHcHKEYye7fepuJ2eXjkjkWOVAyguNSsrYyrjIJ3VTkHIPtpsPCBiY3DCRp1COQNKhQCAqjJIA1E5JJyaBLae7yjOkRVyNSJnXGD3licPjvwB5ZqWxlBuLkBcFeryQTlsp57DHLaoLXh830Ye4DxxkEaU0u+OQlYMQfPAGce6rEVipec689cACFO64XTsR30GTF0icPHra3PWOEMMbapI88tTBipIPMYHkas8UknF7bKjIEZZMg6t8aM5wcZ3299RJwCXq4ojOgWEoYwkONRTl1nb32H2dO+/lWjxKzJlhlEioY9QwwyGDacj6wweyMHf2GiKnGOOdXMIVkgiOjWzzttgkgKo1LqJwSd9sDnmi346XtpZVRZHi1DTE2pXIAOUIBJBBB7zzFWL6wYydfDIiNo0NrXUjKCSM4ZSCpJwc95z5OhsGMLJ17F3JPWrgaTzGgbgKNtt/POaKr8F4q8r41wTLpzqhOCh27LqzE79x25HIopbPh7NOs0ssTuisoESac6sZL5Zifq7DYDfnRVgm4BwcWwmAbV1s0kxOMfXOce7lXC9KvRY91dy3CXCoJSDpKEkHAHMHyooo1NWXsZLehiY/wDtJ+7P412fQbozeWA6t7lJrfGyFCGQ/wCA55eIOfLFFFOLfk1ft1F/YpMulxnwPePMHurB/qqw5Tbd2U39+9LRWbia+2C23Rl0kWQTDKnONHPxH1vCk6b9DouIpHqYpJE2pHA9mVbxU4HwFLRSZmfpZbPca/G7aSWCSOIorSKU1OCVGRgnAxnY1PYW3VRRx5zoRVz44AGflRRWkOhi0lt/rHPyA/lUYte1qzg53xyPhnzHjRRU4HzQksrA4K55jI3/AOqWeHUhXOMjGRRRTgSGHBZjzbGccthUaWmJC+eZO2PEAfHakopwPuLYOyk8gCCPHOPwp9xFqA3wQQR7vGiinAQQ6c+ZJP8AtUVtaaGLZznPd5k7fGiinA64tyxBzgrgj+efaNqddRa1K5xnvpaKcDpEypHiCKbaxaFC5zj/AJ30UVRFDaYYEnlqxgfnHO9FFFSTg//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066800" y="1905000"/>
            <a:ext cx="6946900" cy="3046988"/>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For additional information:</a:t>
            </a:r>
          </a:p>
          <a:p>
            <a:pPr algn="ctr"/>
            <a:endParaRPr lang="en-US" sz="3200" b="1" dirty="0">
              <a:latin typeface="Calibri" panose="020F0502020204030204" pitchFamily="34" charset="0"/>
              <a:cs typeface="Calibri" panose="020F0502020204030204" pitchFamily="34" charset="0"/>
            </a:endParaRPr>
          </a:p>
          <a:p>
            <a:r>
              <a:rPr lang="en-US" sz="3200" b="1" dirty="0">
                <a:solidFill>
                  <a:srgbClr val="0070C0"/>
                </a:solidFill>
                <a:latin typeface="Calibri" panose="020F0502020204030204" pitchFamily="34" charset="0"/>
                <a:cs typeface="Calibri" panose="020F0502020204030204" pitchFamily="34" charset="0"/>
              </a:rPr>
              <a:t>DTA Website: </a:t>
            </a:r>
            <a:r>
              <a:rPr lang="en-US" sz="3200" b="1" dirty="0">
                <a:latin typeface="Calibri" panose="020F0502020204030204" pitchFamily="34" charset="0"/>
                <a:cs typeface="Calibri" panose="020F0502020204030204" pitchFamily="34" charset="0"/>
                <a:hlinkClick r:id="rId3"/>
              </a:rPr>
              <a:t>go.cms.gov/AIAN</a:t>
            </a:r>
            <a:endParaRPr lang="en-US" sz="3200" b="1" dirty="0">
              <a:latin typeface="Calibri" panose="020F0502020204030204" pitchFamily="34" charset="0"/>
              <a:cs typeface="Calibri" panose="020F0502020204030204" pitchFamily="34" charset="0"/>
            </a:endParaRPr>
          </a:p>
          <a:p>
            <a:endParaRPr lang="en-US" sz="3200" b="1" dirty="0">
              <a:solidFill>
                <a:srgbClr val="0070C0"/>
              </a:solidFill>
              <a:latin typeface="Calibri" panose="020F0502020204030204" pitchFamily="34" charset="0"/>
              <a:cs typeface="Calibri" panose="020F0502020204030204" pitchFamily="34" charset="0"/>
            </a:endParaRPr>
          </a:p>
          <a:p>
            <a:endParaRPr lang="en-US" sz="3200" b="1" dirty="0">
              <a:solidFill>
                <a:srgbClr val="0070C0"/>
              </a:solidFill>
              <a:latin typeface="Calibri" panose="020F0502020204030204" pitchFamily="34" charset="0"/>
              <a:cs typeface="Calibri" panose="020F0502020204030204" pitchFamily="34" charset="0"/>
            </a:endParaRPr>
          </a:p>
          <a:p>
            <a:r>
              <a:rPr lang="en-US" sz="3200" b="1" dirty="0">
                <a:solidFill>
                  <a:srgbClr val="0070C0"/>
                </a:solidFill>
                <a:latin typeface="Calibri" panose="020F0502020204030204" pitchFamily="34" charset="0"/>
                <a:cs typeface="Calibri" panose="020F0502020204030204" pitchFamily="34" charset="0"/>
              </a:rPr>
              <a:t>Questions</a:t>
            </a:r>
            <a:r>
              <a:rPr lang="en-US" sz="3200" b="1" dirty="0">
                <a:latin typeface="Calibri" panose="020F0502020204030204" pitchFamily="34" charset="0"/>
                <a:cs typeface="Calibri" panose="020F0502020204030204" pitchFamily="34" charset="0"/>
              </a:rPr>
              <a:t>: tribalaffairs@cms.hhs.gov</a:t>
            </a:r>
          </a:p>
        </p:txBody>
      </p:sp>
    </p:spTree>
    <p:extLst>
      <p:ext uri="{BB962C8B-B14F-4D97-AF65-F5344CB8AC3E}">
        <p14:creationId xmlns:p14="http://schemas.microsoft.com/office/powerpoint/2010/main" val="395312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CMS Tribal Affairs</a:t>
            </a:r>
          </a:p>
        </p:txBody>
      </p:sp>
      <p:sp>
        <p:nvSpPr>
          <p:cNvPr id="3" name="Content Placeholder 2"/>
          <p:cNvSpPr>
            <a:spLocks noGrp="1"/>
          </p:cNvSpPr>
          <p:nvPr>
            <p:ph idx="1"/>
          </p:nvPr>
        </p:nvSpPr>
        <p:spPr>
          <a:xfrm>
            <a:off x="814388" y="1932989"/>
            <a:ext cx="7515224" cy="3733800"/>
          </a:xfrm>
        </p:spPr>
        <p:txBody>
          <a:bodyPr>
            <a:normAutofit/>
          </a:bodyPr>
          <a:lstStyle/>
          <a:p>
            <a:pPr marL="457200" indent="-457200"/>
            <a:r>
              <a:rPr lang="en-US" sz="2400" b="1" dirty="0">
                <a:latin typeface="+mj-lt"/>
                <a:cs typeface="Arial" panose="020B0604020202020204" pitchFamily="34" charset="0"/>
              </a:rPr>
              <a:t>CMS Division of Tribal Affairs (DTA)  is located in Baltimore within the Children &amp; Adults Health Programs Group (CAHPG), under the Center for Medicaid &amp; CHIP Services (CMCS).</a:t>
            </a:r>
          </a:p>
          <a:p>
            <a:pPr marL="457200" indent="-457200"/>
            <a:endParaRPr lang="en-US" sz="2400" b="1" dirty="0">
              <a:latin typeface="+mj-lt"/>
              <a:cs typeface="Arial" panose="020B0604020202020204" pitchFamily="34" charset="0"/>
            </a:endParaRPr>
          </a:p>
          <a:p>
            <a:pPr marL="457200" indent="-457200"/>
            <a:r>
              <a:rPr lang="en-US" sz="2400" b="1" dirty="0">
                <a:latin typeface="+mj-lt"/>
                <a:cs typeface="Arial" panose="020B0604020202020204" pitchFamily="34" charset="0"/>
              </a:rPr>
              <a:t>DTA serves as the point of contact on Indian health issues for the agency and works in collaboration with Native American Contacts (NACs) to provide technical assistance</a:t>
            </a:r>
            <a:r>
              <a:rPr lang="en-US" sz="2400" b="1" dirty="0">
                <a:cs typeface="Arial" panose="020B0604020202020204" pitchFamily="34" charset="0"/>
              </a:rPr>
              <a:t> </a:t>
            </a:r>
            <a:r>
              <a:rPr lang="en-US" sz="2400" b="1" dirty="0">
                <a:latin typeface="+mj-lt"/>
                <a:cs typeface="Arial" panose="020B0604020202020204" pitchFamily="34" charset="0"/>
              </a:rPr>
              <a:t>to</a:t>
            </a:r>
            <a:r>
              <a:rPr lang="en-US" sz="2400" b="1" dirty="0">
                <a:cs typeface="Arial" panose="020B0604020202020204" pitchFamily="34" charset="0"/>
              </a:rPr>
              <a:t> </a:t>
            </a:r>
            <a:r>
              <a:rPr lang="en-US" sz="2400" b="1" dirty="0">
                <a:latin typeface="+mj-lt"/>
                <a:cs typeface="Arial" panose="020B0604020202020204" pitchFamily="34" charset="0"/>
              </a:rPr>
              <a:t>our Tribal and Federal partners.</a:t>
            </a:r>
          </a:p>
        </p:txBody>
      </p:sp>
      <p:sp>
        <p:nvSpPr>
          <p:cNvPr id="4" name="Slide Number Placeholder 3"/>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1596476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57200" y="1752600"/>
            <a:ext cx="8229600" cy="3962400"/>
          </a:xfrm>
        </p:spPr>
        <p:txBody>
          <a:bodyPr>
            <a:noAutofit/>
          </a:bodyPr>
          <a:lstStyle/>
          <a:p>
            <a:pPr>
              <a:lnSpc>
                <a:spcPct val="90000"/>
              </a:lnSpc>
            </a:pPr>
            <a:r>
              <a:rPr lang="en-US" sz="2400" b="1" dirty="0">
                <a:latin typeface="+mj-lt"/>
                <a:cs typeface="Arial" pitchFamily="34" charset="0"/>
              </a:rPr>
              <a:t>In 1976, Congress authorized IHS and Tribal hospitals and clinics to receive reimbursement for services provided to Medicare and Medicaid patients.</a:t>
            </a:r>
          </a:p>
          <a:p>
            <a:pPr>
              <a:lnSpc>
                <a:spcPct val="90000"/>
              </a:lnSpc>
            </a:pPr>
            <a:endParaRPr lang="en-US" sz="2400" b="1" dirty="0">
              <a:latin typeface="+mj-lt"/>
              <a:cs typeface="Arial" pitchFamily="34" charset="0"/>
            </a:endParaRPr>
          </a:p>
          <a:p>
            <a:pPr>
              <a:lnSpc>
                <a:spcPct val="90000"/>
              </a:lnSpc>
            </a:pPr>
            <a:r>
              <a:rPr lang="en-US" sz="2400" b="1" dirty="0">
                <a:latin typeface="+mj-lt"/>
                <a:cs typeface="Arial" pitchFamily="34" charset="0"/>
              </a:rPr>
              <a:t>The authority to bill Medicare and Medicaid is unique to any other federal health program.</a:t>
            </a:r>
          </a:p>
          <a:p>
            <a:pPr lvl="1">
              <a:lnSpc>
                <a:spcPct val="90000"/>
              </a:lnSpc>
            </a:pPr>
            <a:r>
              <a:rPr lang="en-US" sz="2400" b="1" dirty="0">
                <a:latin typeface="+mj-lt"/>
                <a:cs typeface="Arial" pitchFamily="34" charset="0"/>
              </a:rPr>
              <a:t>VA and DOD do not have this authority.</a:t>
            </a:r>
          </a:p>
          <a:p>
            <a:pPr>
              <a:lnSpc>
                <a:spcPct val="90000"/>
              </a:lnSpc>
            </a:pPr>
            <a:endParaRPr lang="en-US" sz="2400" b="1" dirty="0">
              <a:latin typeface="+mj-lt"/>
              <a:cs typeface="Arial" pitchFamily="34" charset="0"/>
            </a:endParaRPr>
          </a:p>
          <a:p>
            <a:pPr>
              <a:lnSpc>
                <a:spcPct val="90000"/>
              </a:lnSpc>
            </a:pPr>
            <a:r>
              <a:rPr lang="en-US" sz="2400" b="1" dirty="0">
                <a:latin typeface="+mj-lt"/>
                <a:cs typeface="Arial" pitchFamily="34" charset="0"/>
              </a:rPr>
              <a:t>IHS publishes its reimbursement rates in the Federal Register on an annual basis, often called the All Inclusive Rate (AIR). </a:t>
            </a:r>
          </a:p>
        </p:txBody>
      </p:sp>
      <p:sp>
        <p:nvSpPr>
          <p:cNvPr id="2" name="Title 1"/>
          <p:cNvSpPr>
            <a:spLocks noGrp="1"/>
          </p:cNvSpPr>
          <p:nvPr>
            <p:ph type="title"/>
          </p:nvPr>
        </p:nvSpPr>
        <p:spPr/>
        <p:txBody>
          <a:bodyPr/>
          <a:lstStyle/>
          <a:p>
            <a:r>
              <a:rPr lang="en-US" dirty="0">
                <a:solidFill>
                  <a:schemeClr val="bg1"/>
                </a:solidFill>
              </a:rPr>
              <a:t>Background and History</a:t>
            </a:r>
          </a:p>
        </p:txBody>
      </p:sp>
    </p:spTree>
    <p:extLst>
      <p:ext uri="{BB962C8B-B14F-4D97-AF65-F5344CB8AC3E}">
        <p14:creationId xmlns:p14="http://schemas.microsoft.com/office/powerpoint/2010/main" val="153936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Sheets and Brochures</a:t>
            </a:r>
          </a:p>
        </p:txBody>
      </p:sp>
      <p:sp>
        <p:nvSpPr>
          <p:cNvPr id="3" name="Slide Number Placeholder 2"/>
          <p:cNvSpPr>
            <a:spLocks noGrp="1"/>
          </p:cNvSpPr>
          <p:nvPr>
            <p:ph type="sldNum" sz="quarter" idx="10"/>
          </p:nvPr>
        </p:nvSpPr>
        <p:spPr/>
        <p:txBody>
          <a:bodyPr/>
          <a:lstStyle/>
          <a:p>
            <a:fld id="{7022FF3C-310F-4809-A5BE-BC5BA8AA108D}" type="slidenum">
              <a:rPr lang="en-US" smtClean="0"/>
              <a:pPr/>
              <a:t>4</a:t>
            </a:fld>
            <a:endParaRPr lang="en-US" dirty="0"/>
          </a:p>
        </p:txBody>
      </p:sp>
      <p:pic>
        <p:nvPicPr>
          <p:cNvPr id="5" name="Picture 4"/>
          <p:cNvPicPr>
            <a:picLocks noChangeAspect="1"/>
          </p:cNvPicPr>
          <p:nvPr/>
        </p:nvPicPr>
        <p:blipFill rotWithShape="1">
          <a:blip r:embed="rId3"/>
          <a:srcRect l="19166" t="15910" r="20833" b="5534"/>
          <a:stretch/>
        </p:blipFill>
        <p:spPr>
          <a:xfrm>
            <a:off x="457200" y="1828800"/>
            <a:ext cx="5486400" cy="4038601"/>
          </a:xfrm>
          <a:prstGeom prst="rect">
            <a:avLst/>
          </a:prstGeom>
        </p:spPr>
      </p:pic>
      <p:sp>
        <p:nvSpPr>
          <p:cNvPr id="6" name="TextBox 5"/>
          <p:cNvSpPr txBox="1"/>
          <p:nvPr/>
        </p:nvSpPr>
        <p:spPr>
          <a:xfrm>
            <a:off x="6324600" y="2286000"/>
            <a:ext cx="2362200" cy="2308324"/>
          </a:xfrm>
          <a:prstGeom prst="rect">
            <a:avLst/>
          </a:prstGeom>
          <a:noFill/>
        </p:spPr>
        <p:txBody>
          <a:bodyPr wrap="square" rtlCol="0">
            <a:spAutoFit/>
          </a:bodyPr>
          <a:lstStyle/>
          <a:p>
            <a:r>
              <a:rPr lang="en-US" sz="2400" b="1" dirty="0">
                <a:latin typeface="+mj-lt"/>
              </a:rPr>
              <a:t>Brochures with information about coverage and Indian health facilities in your State.</a:t>
            </a:r>
            <a:endParaRPr lang="en-US" sz="2400" dirty="0">
              <a:latin typeface="+mj-lt"/>
            </a:endParaRPr>
          </a:p>
        </p:txBody>
      </p:sp>
    </p:spTree>
    <p:extLst>
      <p:ext uri="{BB962C8B-B14F-4D97-AF65-F5344CB8AC3E}">
        <p14:creationId xmlns:p14="http://schemas.microsoft.com/office/powerpoint/2010/main" val="135373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Calendar</a:t>
            </a:r>
            <a:endParaRPr lang="en-US" dirty="0"/>
          </a:p>
        </p:txBody>
      </p:sp>
      <p:sp>
        <p:nvSpPr>
          <p:cNvPr id="3" name="Slide Number Placeholder 2"/>
          <p:cNvSpPr>
            <a:spLocks noGrp="1"/>
          </p:cNvSpPr>
          <p:nvPr>
            <p:ph type="sldNum" sz="quarter" idx="10"/>
          </p:nvPr>
        </p:nvSpPr>
        <p:spPr/>
        <p:txBody>
          <a:bodyPr/>
          <a:lstStyle/>
          <a:p>
            <a:fld id="{7022FF3C-310F-4809-A5BE-BC5BA8AA108D}" type="slidenum">
              <a:rPr lang="en-US" smtClean="0"/>
              <a:pPr/>
              <a:t>5</a:t>
            </a:fld>
            <a:endParaRPr lang="en-US" dirty="0"/>
          </a:p>
        </p:txBody>
      </p:sp>
      <p:pic>
        <p:nvPicPr>
          <p:cNvPr id="4" name="Picture 3"/>
          <p:cNvPicPr>
            <a:picLocks noChangeAspect="1"/>
          </p:cNvPicPr>
          <p:nvPr/>
        </p:nvPicPr>
        <p:blipFill rotWithShape="1">
          <a:blip r:embed="rId3"/>
          <a:srcRect l="38333" t="18873" r="18333" b="7016"/>
          <a:stretch/>
        </p:blipFill>
        <p:spPr>
          <a:xfrm>
            <a:off x="2590800" y="1828800"/>
            <a:ext cx="3962400" cy="3810000"/>
          </a:xfrm>
          <a:prstGeom prst="rect">
            <a:avLst/>
          </a:prstGeom>
        </p:spPr>
      </p:pic>
    </p:spTree>
    <p:extLst>
      <p:ext uri="{BB962C8B-B14F-4D97-AF65-F5344CB8AC3E}">
        <p14:creationId xmlns:p14="http://schemas.microsoft.com/office/powerpoint/2010/main" val="2876626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dirty="0">
                <a:solidFill>
                  <a:schemeClr val="bg1"/>
                </a:solidFill>
              </a:rPr>
              <a:t>Monthly drop-in “news ads” and Radio Clips</a:t>
            </a:r>
            <a:endParaRPr lang="en-US" dirty="0"/>
          </a:p>
        </p:txBody>
      </p:sp>
      <p:sp>
        <p:nvSpPr>
          <p:cNvPr id="3" name="Slide Number Placeholder 2"/>
          <p:cNvSpPr>
            <a:spLocks noGrp="1"/>
          </p:cNvSpPr>
          <p:nvPr>
            <p:ph type="sldNum" sz="quarter" idx="10"/>
          </p:nvPr>
        </p:nvSpPr>
        <p:spPr/>
        <p:txBody>
          <a:bodyPr/>
          <a:lstStyle/>
          <a:p>
            <a:fld id="{7022FF3C-310F-4809-A5BE-BC5BA8AA108D}" type="slidenum">
              <a:rPr lang="en-US" smtClean="0"/>
              <a:pPr/>
              <a:t>6</a:t>
            </a:fld>
            <a:endParaRPr lang="en-US" dirty="0"/>
          </a:p>
        </p:txBody>
      </p:sp>
      <p:pic>
        <p:nvPicPr>
          <p:cNvPr id="4" name="Picture 3"/>
          <p:cNvPicPr>
            <a:picLocks noChangeAspect="1"/>
          </p:cNvPicPr>
          <p:nvPr/>
        </p:nvPicPr>
        <p:blipFill rotWithShape="1">
          <a:blip r:embed="rId3"/>
          <a:srcRect l="22500" t="17391" r="23333" b="7016"/>
          <a:stretch/>
        </p:blipFill>
        <p:spPr>
          <a:xfrm>
            <a:off x="762000" y="1752600"/>
            <a:ext cx="7315200" cy="4355687"/>
          </a:xfrm>
          <a:prstGeom prst="rect">
            <a:avLst/>
          </a:prstGeom>
        </p:spPr>
      </p:pic>
    </p:spTree>
    <p:extLst>
      <p:ext uri="{BB962C8B-B14F-4D97-AF65-F5344CB8AC3E}">
        <p14:creationId xmlns:p14="http://schemas.microsoft.com/office/powerpoint/2010/main" val="150854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CMS </a:t>
            </a:r>
            <a:r>
              <a:rPr lang="en-US" dirty="0" smtClean="0"/>
              <a:t>AI/AN </a:t>
            </a:r>
            <a:r>
              <a:rPr lang="en-US" dirty="0"/>
              <a:t>Website</a:t>
            </a:r>
            <a:br>
              <a:rPr lang="en-US" dirty="0"/>
            </a:br>
            <a:r>
              <a:rPr lang="en-US" dirty="0"/>
              <a:t>go.cms.gov/AIAN </a:t>
            </a:r>
            <a:br>
              <a:rPr lang="en-US" dirty="0"/>
            </a:b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7022FF3C-310F-4809-A5BE-BC5BA8AA108D}" type="slidenum">
              <a:rPr lang="en-US" smtClean="0"/>
              <a:pPr/>
              <a:t>7</a:t>
            </a:fld>
            <a:endParaRPr lang="en-US" dirty="0"/>
          </a:p>
        </p:txBody>
      </p:sp>
      <p:pic>
        <p:nvPicPr>
          <p:cNvPr id="13" name="Picture 12"/>
          <p:cNvPicPr/>
          <p:nvPr/>
        </p:nvPicPr>
        <p:blipFill rotWithShape="1">
          <a:blip r:embed="rId3"/>
          <a:srcRect l="18248" t="10169" r="21243" b="4771"/>
          <a:stretch/>
        </p:blipFill>
        <p:spPr bwMode="auto">
          <a:xfrm>
            <a:off x="30480" y="1600200"/>
            <a:ext cx="4389120" cy="449580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4"/>
          <a:srcRect l="36666" t="26285" r="30000" b="5534"/>
          <a:stretch/>
        </p:blipFill>
        <p:spPr>
          <a:xfrm>
            <a:off x="4572000" y="1600201"/>
            <a:ext cx="4419600" cy="4495800"/>
          </a:xfrm>
          <a:prstGeom prst="rect">
            <a:avLst/>
          </a:prstGeom>
        </p:spPr>
      </p:pic>
    </p:spTree>
    <p:extLst>
      <p:ext uri="{BB962C8B-B14F-4D97-AF65-F5344CB8AC3E}">
        <p14:creationId xmlns:p14="http://schemas.microsoft.com/office/powerpoint/2010/main" val="1225642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and Education Newsletter</a:t>
            </a:r>
          </a:p>
        </p:txBody>
      </p:sp>
      <p:sp>
        <p:nvSpPr>
          <p:cNvPr id="3" name="Slide Number Placeholder 2"/>
          <p:cNvSpPr>
            <a:spLocks noGrp="1"/>
          </p:cNvSpPr>
          <p:nvPr>
            <p:ph type="sldNum" sz="quarter" idx="10"/>
          </p:nvPr>
        </p:nvSpPr>
        <p:spPr/>
        <p:txBody>
          <a:bodyPr/>
          <a:lstStyle/>
          <a:p>
            <a:fld id="{7022FF3C-310F-4809-A5BE-BC5BA8AA108D}" type="slidenum">
              <a:rPr lang="en-US" smtClean="0"/>
              <a:pPr/>
              <a:t>8</a:t>
            </a:fld>
            <a:endParaRPr lang="en-US"/>
          </a:p>
        </p:txBody>
      </p:sp>
      <p:pic>
        <p:nvPicPr>
          <p:cNvPr id="5" name="Content Placeholder 4"/>
          <p:cNvPicPr>
            <a:picLocks noGrp="1" noChangeAspect="1"/>
          </p:cNvPicPr>
          <p:nvPr>
            <p:ph sz="quarter" idx="11"/>
          </p:nvPr>
        </p:nvPicPr>
        <p:blipFill rotWithShape="1">
          <a:blip r:embed="rId3"/>
          <a:srcRect l="30577" t="12727" r="19333" b="5455"/>
          <a:stretch/>
        </p:blipFill>
        <p:spPr>
          <a:xfrm>
            <a:off x="609600" y="1752600"/>
            <a:ext cx="7848600" cy="4267200"/>
          </a:xfrm>
          <a:prstGeom prst="rect">
            <a:avLst/>
          </a:prstGeom>
        </p:spPr>
      </p:pic>
      <p:sp>
        <p:nvSpPr>
          <p:cNvPr id="8" name="Right Arrow 7"/>
          <p:cNvSpPr/>
          <p:nvPr/>
        </p:nvSpPr>
        <p:spPr>
          <a:xfrm>
            <a:off x="3124200" y="2286000"/>
            <a:ext cx="2667000" cy="83820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581400" y="2474267"/>
            <a:ext cx="1752600" cy="461665"/>
          </a:xfrm>
          <a:prstGeom prst="rect">
            <a:avLst/>
          </a:prstGeom>
          <a:noFill/>
        </p:spPr>
        <p:txBody>
          <a:bodyPr wrap="square" rtlCol="0">
            <a:spAutoFit/>
          </a:bodyPr>
          <a:lstStyle/>
          <a:p>
            <a:r>
              <a:rPr lang="en-US" sz="2400" b="1" dirty="0">
                <a:solidFill>
                  <a:srgbClr val="FF0000"/>
                </a:solidFill>
                <a:latin typeface="+mj-lt"/>
              </a:rPr>
              <a:t>CLICK HERE</a:t>
            </a:r>
            <a:endParaRPr lang="en-US" b="1" dirty="0">
              <a:solidFill>
                <a:srgbClr val="FF0000"/>
              </a:solidFill>
              <a:latin typeface="+mj-lt"/>
            </a:endParaRPr>
          </a:p>
        </p:txBody>
      </p:sp>
    </p:spTree>
    <p:extLst>
      <p:ext uri="{BB962C8B-B14F-4D97-AF65-F5344CB8AC3E}">
        <p14:creationId xmlns:p14="http://schemas.microsoft.com/office/powerpoint/2010/main" val="885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How to Order Tribal Products</a:t>
            </a:r>
            <a:endParaRPr lang="en-US" dirty="0">
              <a:solidFill>
                <a:schemeClr val="bg1"/>
              </a:solidFill>
            </a:endParaRPr>
          </a:p>
        </p:txBody>
      </p:sp>
      <p:sp>
        <p:nvSpPr>
          <p:cNvPr id="7" name="Content Placeholder 6"/>
          <p:cNvSpPr>
            <a:spLocks noGrp="1"/>
          </p:cNvSpPr>
          <p:nvPr>
            <p:ph idx="4294967295"/>
          </p:nvPr>
        </p:nvSpPr>
        <p:spPr>
          <a:xfrm>
            <a:off x="1371600" y="5257800"/>
            <a:ext cx="6324600" cy="838200"/>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If this is your </a:t>
            </a:r>
            <a:r>
              <a:rPr lang="en-US" sz="2400" b="1" dirty="0">
                <a:latin typeface="Calibri" panose="020F0502020204030204" pitchFamily="34" charset="0"/>
                <a:cs typeface="Calibri" panose="020F0502020204030204" pitchFamily="34" charset="0"/>
              </a:rPr>
              <a:t>first time ordering</a:t>
            </a:r>
            <a:r>
              <a:rPr lang="en-US" sz="2400" dirty="0">
                <a:latin typeface="Calibri" panose="020F0502020204030204" pitchFamily="34" charset="0"/>
                <a:cs typeface="Calibri" panose="020F0502020204030204" pitchFamily="34" charset="0"/>
              </a:rPr>
              <a:t>, visit:</a:t>
            </a:r>
            <a:r>
              <a:rPr lang="en-US" sz="2400" dirty="0"/>
              <a:t> </a:t>
            </a:r>
            <a:r>
              <a:rPr lang="en-US" sz="2000" dirty="0">
                <a:latin typeface="Calibri" panose="020F0502020204030204" pitchFamily="34" charset="0"/>
                <a:cs typeface="Calibri" panose="020F0502020204030204" pitchFamily="34" charset="0"/>
                <a:hlinkClick r:id="rId3"/>
              </a:rPr>
              <a:t>http://productordering.cms.hhs.gov</a:t>
            </a:r>
            <a:endParaRPr lang="en-US" sz="20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787525"/>
            <a:ext cx="7899400" cy="328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25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MS Overview 2013OE New LOGO bh4 18 13">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FADE19A6D9582F4BB4C3EB9E0A5BAF5B" ma:contentTypeVersion="16" ma:contentTypeDescription="Create a new document." ma:contentTypeScope="" ma:versionID="4b98f9e512b8d2a8195fc495ad2cb542" xmlns:ct="http://schemas.microsoft.com/office/2006/metadata/contentType" xmlns:ma="http://schemas.microsoft.com/office/2006/metadata/properties/metaAttributes">
<xsd:schema targetNamespace="http://schemas.microsoft.com/office/2006/metadata/properties" ma:root="true" ma:fieldsID="867829d44be2504ac4bdffe53732cbd7" ns2:_="" ns3:_="" ns4:_="" ns5:_="" xmlns:xsd="http://www.w3.org/2001/XMLSchema" xmlns:xs="http://www.w3.org/2001/XMLSchema" xmlns:p="http://schemas.microsoft.com/office/2006/metadata/properties" xmlns:ns2="$ListId:Shared Documents;" xmlns:ns3="238c647d-e877-4e81-88ac-9a0cf0db10f1" xmlns:ns4="http://schemas.microsoft.com/sharepoint/v3/fields" xmlns:ns5="144ea41b-304c-4c03-99c4-debb02094f92">
<xsd:import namespace="$ListId:Shared Documents;"/>
<xsd:import namespace="238c647d-e877-4e81-88ac-9a0cf0db10f1"/>
<xsd:import namespace="http://schemas.microsoft.com/sharepoint/v3/fields"/>
<xsd:import namespace="144ea41b-304c-4c03-99c4-debb02094f92"/>
<xsd:element name="properties">
<xsd:complexType>
<xsd:sequence>
<xsd:element name="documentManagement">
<xsd:complexType>
<xsd:all>
<xsd:element ref="ns2:Subcategory" minOccurs="0"/>
<xsd:element ref="ns3:Tribe" minOccurs="0"/>
<xsd:element ref="ns3:Meeting" minOccurs="0"/>
<xsd:element ref="ns4:_Version" minOccurs="0"/>
<xsd:element ref="ns2:Category" minOccurs="0"/>
<xsd:element ref="ns5:SharedWithUsers"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Subcategory" ma:index="8" nillable="true" ma:displayName="Subcategory" ma:list="{AE9FBF94-4694-4016-A368-779E83BB9C62}" ma:internalName="Subcategory" ma:showField="Title">
<xsd:simpleType>
<xsd:restriction base="dms:Lookup"/>
</xsd:simpleType>
</xsd:element>
<xsd:element name="Category" ma:index="12" nillable="true" ma:displayName="Category" ma:list="{492C6003-F4D7-4D0A-A9E5-0F84176DE5DF}" ma:internalName="Category" ma:showField="Title">
<xsd:simpleType>
<xsd:restriction base="dms:Lookup"/>
</xsd:simpleType>
</xsd:element>
</xsd:schema>
<xsd:schema targetNamespace="238c647d-e877-4e81-88ac-9a0cf0db10f1"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ribe" ma:index="9" nillable="true" ma:displayName="Tribe" ma:list="{7669a99c-f05c-4f7b-8fd9-70be86ff5123}" ma:internalName="Tribe" ma:showField="Title">
<xsd:simpleType>
<xsd:restriction base="dms:Lookup"/>
</xsd:simpleType>
</xsd:element>
<xsd:element name="Meeting" ma:index="10" nillable="true" ma:displayName="Meeting" ma:list="{073780b2-796e-41d2-9129-1de81a203482}" ma:internalName="Meeting" ma:showField="Meeting">
<xsd:simpleType>
<xsd:restriction base="dms:Lookup"/>
</xsd:simple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targetNamespace="144ea41b-304c-4c03-99c4-debb02094f92"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p:properties xmlns:p="http://schemas.microsoft.com/office/2006/metadata/properties" xmlns:xsi="http://www.w3.org/2001/XMLSchema-instance" xmlns:pc="http://schemas.microsoft.com/office/infopath/2007/PartnerControls"><documentManagement><_Version xmlns="http://schemas.microsoft.com/sharepoint/v3/fields">October 2019</_Version><Meeting xmlns="238c647d-e877-4e81-88ac-9a0cf0db10f1" xsi:nil="true"/><Subcategory xmlns="$ListId:Shared Documents;" xsi:nil="true"/><Category xmlns="$ListId:Shared Documents;" xsi:nil="true"/><Tribe xmlns="238c647d-e877-4e81-88ac-9a0cf0db10f1" xsi:nil="true"/></documentManagement></p:properties>
</file>

<file path=customXml/itemProps1.xml><?xml version="1.0" encoding="utf-8"?>
<ds:datastoreItem xmlns:ds="http://schemas.openxmlformats.org/officeDocument/2006/customXml" ds:itemID="{BE380D37-3E5E-427E-B99F-4721368C9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238c647d-e877-4e81-88ac-9a0cf0db10f1"/>
    <ds:schemaRef ds:uri="http://schemas.microsoft.com/sharepoint/v3/fields"/>
    <ds:schemaRef ds:uri="144ea41b-304c-4c03-99c4-debb02094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3D4E-2F4F-4B50-8F5F-C91241A22753}">
  <ds:schemaRefs>
    <ds:schemaRef ds:uri="http://schemas.microsoft.com/sharepoint/v3/contenttype/forms"/>
  </ds:schemaRefs>
</ds:datastoreItem>
</file>

<file path=customXml/itemProps3.xml><?xml version="1.0" encoding="utf-8"?>
<ds:datastoreItem xmlns:ds="http://schemas.openxmlformats.org/officeDocument/2006/customXml" ds:itemID="{D972316D-3404-44FF-B55C-7F6C9F1F5F27}">
  <ds:schemaRefs>
    <ds:schemaRef ds:uri="144ea41b-304c-4c03-99c4-debb02094f92"/>
    <ds:schemaRef ds:uri="http://purl.org/dc/elements/1.1/"/>
    <ds:schemaRef ds:uri="http://schemas.microsoft.com/office/2006/documentManagement/types"/>
    <ds:schemaRef ds:uri="http://schemas.microsoft.com/office/infopath/2007/PartnerControls"/>
    <ds:schemaRef ds:uri="http://purl.org/dc/terms/"/>
    <ds:schemaRef ds:uri="238c647d-e877-4e81-88ac-9a0cf0db10f1"/>
    <ds:schemaRef ds:uri="http://purl.org/dc/dcmitype/"/>
    <ds:schemaRef ds:uri="http://schemas.openxmlformats.org/package/2006/metadata/core-properties"/>
    <ds:schemaRef ds:uri="http://schemas.microsoft.com/sharepoint/v3/fields"/>
    <ds:schemaRef ds:uri="$ListId:Shared Document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24627</TotalTime>
  <Words>1162</Words>
  <Application>Microsoft Office PowerPoint</Application>
  <PresentationFormat>On-screen Show (4:3)</PresentationFormat>
  <Paragraphs>109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Papyrus</vt:lpstr>
      <vt:lpstr>1_CMS Overview 2013OE New LOGO bh4 18 13</vt:lpstr>
      <vt:lpstr>CMS Division of Tribal Affairs</vt:lpstr>
      <vt:lpstr>Role of CMS Tribal Affairs</vt:lpstr>
      <vt:lpstr>Background and History</vt:lpstr>
      <vt:lpstr>Fact Sheets and Brochures</vt:lpstr>
      <vt:lpstr>Tribal Calendar</vt:lpstr>
      <vt:lpstr>Monthly drop-in “news ads” and Radio Clips</vt:lpstr>
      <vt:lpstr>  CMS AI/AN Website go.cms.gov/AIAN   </vt:lpstr>
      <vt:lpstr>Outreach and Education Newsletter</vt:lpstr>
      <vt:lpstr>How to Order Tribal Products</vt:lpstr>
      <vt:lpstr>CMS ITU Trainings and Webinars</vt:lpstr>
      <vt:lpstr>Links: Websites and Webpages</vt:lpstr>
      <vt:lpstr>CMS Division of Tribal Affairs</vt:lpstr>
    </vt:vector>
  </TitlesOfParts>
  <Company>EOP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KITTY MARX</cp:lastModifiedBy>
  <cp:revision>638</cp:revision>
  <cp:lastPrinted>2019-05-06T20:11:53Z</cp:lastPrinted>
  <dcterms:created xsi:type="dcterms:W3CDTF">2013-04-23T18:52:32Z</dcterms:created>
  <dcterms:modified xsi:type="dcterms:W3CDTF">2020-07-28T17:39:36Z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0x010100FADE19A6D9582F4BB4C3EB9E0A5BAF5B</vt:lpwstr>
  </property>
</Properties>
</file>